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 id="2147483670" r:id="rId5"/>
    <p:sldMasterId id="2147483648" r:id="rId6"/>
    <p:sldMasterId id="2147483697" r:id="rId7"/>
    <p:sldMasterId id="2147483660" r:id="rId8"/>
    <p:sldMasterId id="2147483704" r:id="rId9"/>
  </p:sldMasterIdLst>
  <p:notesMasterIdLst>
    <p:notesMasterId r:id="rId73"/>
  </p:notesMasterIdLst>
  <p:handoutMasterIdLst>
    <p:handoutMasterId r:id="rId74"/>
  </p:handoutMasterIdLst>
  <p:sldIdLst>
    <p:sldId id="323" r:id="rId10"/>
    <p:sldId id="322" r:id="rId11"/>
    <p:sldId id="372" r:id="rId12"/>
    <p:sldId id="327" r:id="rId13"/>
    <p:sldId id="373" r:id="rId14"/>
    <p:sldId id="391"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21" r:id="rId37"/>
    <p:sldId id="450" r:id="rId38"/>
    <p:sldId id="451" r:id="rId39"/>
    <p:sldId id="445" r:id="rId40"/>
    <p:sldId id="414" r:id="rId41"/>
    <p:sldId id="330" r:id="rId42"/>
    <p:sldId id="452" r:id="rId43"/>
    <p:sldId id="423" r:id="rId44"/>
    <p:sldId id="424" r:id="rId45"/>
    <p:sldId id="425" r:id="rId46"/>
    <p:sldId id="426" r:id="rId47"/>
    <p:sldId id="427" r:id="rId48"/>
    <p:sldId id="428" r:id="rId49"/>
    <p:sldId id="429" r:id="rId50"/>
    <p:sldId id="430" r:id="rId51"/>
    <p:sldId id="431" r:id="rId52"/>
    <p:sldId id="432" r:id="rId53"/>
    <p:sldId id="433" r:id="rId54"/>
    <p:sldId id="435" r:id="rId55"/>
    <p:sldId id="436" r:id="rId56"/>
    <p:sldId id="437" r:id="rId57"/>
    <p:sldId id="438" r:id="rId58"/>
    <p:sldId id="441" r:id="rId59"/>
    <p:sldId id="442" r:id="rId60"/>
    <p:sldId id="443" r:id="rId61"/>
    <p:sldId id="448" r:id="rId62"/>
    <p:sldId id="446" r:id="rId63"/>
    <p:sldId id="383" r:id="rId64"/>
    <p:sldId id="351" r:id="rId65"/>
    <p:sldId id="353" r:id="rId66"/>
    <p:sldId id="355" r:id="rId67"/>
    <p:sldId id="357" r:id="rId68"/>
    <p:sldId id="358" r:id="rId69"/>
    <p:sldId id="359" r:id="rId70"/>
    <p:sldId id="449" r:id="rId71"/>
    <p:sldId id="354"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E0031B"/>
    <a:srgbClr val="002454"/>
    <a:srgbClr val="565656"/>
    <a:srgbClr val="70BCE8"/>
    <a:srgbClr val="000000"/>
    <a:srgbClr val="69AA2D"/>
    <a:srgbClr val="60687A"/>
    <a:srgbClr val="D5001B"/>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535" autoAdjust="0"/>
  </p:normalViewPr>
  <p:slideViewPr>
    <p:cSldViewPr snapToGrid="0" snapToObjects="1">
      <p:cViewPr varScale="1">
        <p:scale>
          <a:sx n="131" d="100"/>
          <a:sy n="131" d="100"/>
        </p:scale>
        <p:origin x="126" y="480"/>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4392"/>
    </p:cViewPr>
  </p:sorter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212686600"/>
        <c:axId val="212686992"/>
      </c:barChart>
      <c:catAx>
        <c:axId val="21268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212686992"/>
        <c:crossesAt val="1"/>
        <c:auto val="1"/>
        <c:lblAlgn val="ctr"/>
        <c:lblOffset val="100"/>
        <c:noMultiLvlLbl val="0"/>
      </c:catAx>
      <c:valAx>
        <c:axId val="212686992"/>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2126866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8ABFC5-CE16-AC47-89A5-408B3BB129C3}" type="datetime1">
              <a:rPr lang="en-US" smtClean="0">
                <a:latin typeface="Arial"/>
              </a:rPr>
              <a:t>9/17/2019</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5D2EF44-AEFA-214B-923B-89F825DBB273}" type="datetime1">
              <a:rPr lang="en-US" smtClean="0"/>
              <a:t>9/17/2019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E587A-C29B-4F7F-A6F6-1CBACF0BD2D6}" type="slidenum">
              <a:rPr lang="en-US" smtClean="0"/>
              <a:t>32</a:t>
            </a:fld>
            <a:endParaRPr lang="en-US" dirty="0"/>
          </a:p>
        </p:txBody>
      </p:sp>
    </p:spTree>
    <p:extLst>
      <p:ext uri="{BB962C8B-B14F-4D97-AF65-F5344CB8AC3E}">
        <p14:creationId xmlns:p14="http://schemas.microsoft.com/office/powerpoint/2010/main" val="3659435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E587A-C29B-4F7F-A6F6-1CBACF0BD2D6}" type="slidenum">
              <a:rPr lang="en-US" smtClean="0"/>
              <a:t>34</a:t>
            </a:fld>
            <a:endParaRPr lang="en-US" dirty="0"/>
          </a:p>
        </p:txBody>
      </p:sp>
    </p:spTree>
    <p:extLst>
      <p:ext uri="{BB962C8B-B14F-4D97-AF65-F5344CB8AC3E}">
        <p14:creationId xmlns:p14="http://schemas.microsoft.com/office/powerpoint/2010/main" val="828117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92D92B-EF0F-644C-ACD7-C385B928DED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49018" y="2890646"/>
            <a:ext cx="2325562" cy="1610560"/>
          </a:xfrm>
          <a:prstGeom prst="rect">
            <a:avLst/>
          </a:prstGeom>
        </p:spPr>
      </p:pic>
      <p:sp>
        <p:nvSpPr>
          <p:cNvPr id="32" name="Rectangle 31">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40" name="Picture 39">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pic>
        <p:nvPicPr>
          <p:cNvPr id="11" name="Picture 10">
            <a:extLst>
              <a:ext uri="{FF2B5EF4-FFF2-40B4-BE49-F238E27FC236}">
                <a16:creationId xmlns:a16="http://schemas.microsoft.com/office/drawing/2014/main" id="{8D8CAF2E-F3EA-C947-B3A0-A5C8A999A31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2890646"/>
            <a:ext cx="2325563" cy="1610560"/>
          </a:xfrm>
          <a:prstGeom prst="rect">
            <a:avLst/>
          </a:prstGeom>
        </p:spPr>
      </p:pic>
      <p:pic>
        <p:nvPicPr>
          <p:cNvPr id="12" name="Picture 11">
            <a:extLst>
              <a:ext uri="{FF2B5EF4-FFF2-40B4-BE49-F238E27FC236}">
                <a16:creationId xmlns:a16="http://schemas.microsoft.com/office/drawing/2014/main" id="{010081FE-D102-784F-AA22-6D1234DC6B6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1" cy="1610559"/>
          </a:xfrm>
          <a:prstGeom prst="rect">
            <a:avLst/>
          </a:prstGeom>
        </p:spPr>
      </p:pic>
      <p:pic>
        <p:nvPicPr>
          <p:cNvPr id="9" name="Picture 8">
            <a:extLst>
              <a:ext uri="{FF2B5EF4-FFF2-40B4-BE49-F238E27FC236}">
                <a16:creationId xmlns:a16="http://schemas.microsoft.com/office/drawing/2014/main" id="{D2F29DFF-B0FB-974D-8986-F7028E476BB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815477" y="1128484"/>
            <a:ext cx="2328522" cy="1610561"/>
          </a:xfrm>
          <a:prstGeom prst="rect">
            <a:avLst/>
          </a:prstGeom>
        </p:spPr>
      </p:pic>
      <p:pic>
        <p:nvPicPr>
          <p:cNvPr id="13" name="Picture 12">
            <a:extLst>
              <a:ext uri="{FF2B5EF4-FFF2-40B4-BE49-F238E27FC236}">
                <a16:creationId xmlns:a16="http://schemas.microsoft.com/office/drawing/2014/main" id="{14F44823-96F5-094B-A079-F16A01117ED4}"/>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4340022" y="1128484"/>
            <a:ext cx="2334558" cy="1610561"/>
          </a:xfrm>
          <a:prstGeom prst="rect">
            <a:avLst/>
          </a:prstGeom>
        </p:spPr>
      </p:pic>
      <p:sp>
        <p:nvSpPr>
          <p:cNvPr id="10" name="Text Placeholder 2">
            <a:extLst>
              <a:ext uri="{FF2B5EF4-FFF2-40B4-BE49-F238E27FC236}">
                <a16:creationId xmlns:a16="http://schemas.microsoft.com/office/drawing/2014/main"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spTree>
    <p:extLst>
      <p:ext uri="{BB962C8B-B14F-4D97-AF65-F5344CB8AC3E}">
        <p14:creationId xmlns:p14="http://schemas.microsoft.com/office/powerpoint/2010/main" val="16074072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port Control Statem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92D92B-EF0F-644C-ACD7-C385B928DED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49018" y="2890646"/>
            <a:ext cx="2325562" cy="1610560"/>
          </a:xfrm>
          <a:prstGeom prst="rect">
            <a:avLst/>
          </a:prstGeom>
        </p:spPr>
      </p:pic>
      <p:sp>
        <p:nvSpPr>
          <p:cNvPr id="8" name="Rectangle 7">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pic>
        <p:nvPicPr>
          <p:cNvPr id="10" name="Picture 9">
            <a:extLst>
              <a:ext uri="{FF2B5EF4-FFF2-40B4-BE49-F238E27FC236}">
                <a16:creationId xmlns:a16="http://schemas.microsoft.com/office/drawing/2014/main" id="{8D8CAF2E-F3EA-C947-B3A0-A5C8A999A31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2890646"/>
            <a:ext cx="2325563" cy="1610560"/>
          </a:xfrm>
          <a:prstGeom prst="rect">
            <a:avLst/>
          </a:prstGeom>
        </p:spPr>
      </p:pic>
      <p:pic>
        <p:nvPicPr>
          <p:cNvPr id="11" name="Picture 10">
            <a:extLst>
              <a:ext uri="{FF2B5EF4-FFF2-40B4-BE49-F238E27FC236}">
                <a16:creationId xmlns:a16="http://schemas.microsoft.com/office/drawing/2014/main" id="{010081FE-D102-784F-AA22-6D1234DC6B6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1" cy="1610559"/>
          </a:xfrm>
          <a:prstGeom prst="rect">
            <a:avLst/>
          </a:prstGeom>
        </p:spPr>
      </p:pic>
      <p:pic>
        <p:nvPicPr>
          <p:cNvPr id="12" name="Picture 11">
            <a:extLst>
              <a:ext uri="{FF2B5EF4-FFF2-40B4-BE49-F238E27FC236}">
                <a16:creationId xmlns:a16="http://schemas.microsoft.com/office/drawing/2014/main" id="{D2F29DFF-B0FB-974D-8986-F7028E476BB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815477" y="1128484"/>
            <a:ext cx="2328522" cy="1610561"/>
          </a:xfrm>
          <a:prstGeom prst="rect">
            <a:avLst/>
          </a:prstGeom>
        </p:spPr>
      </p:pic>
      <p:pic>
        <p:nvPicPr>
          <p:cNvPr id="13" name="Picture 12">
            <a:extLst>
              <a:ext uri="{FF2B5EF4-FFF2-40B4-BE49-F238E27FC236}">
                <a16:creationId xmlns:a16="http://schemas.microsoft.com/office/drawing/2014/main" id="{14F44823-96F5-094B-A079-F16A01117ED4}"/>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4340022" y="1128484"/>
            <a:ext cx="2334558" cy="1610561"/>
          </a:xfrm>
          <a:prstGeom prst="rect">
            <a:avLst/>
          </a:prstGeom>
        </p:spPr>
      </p:pic>
      <p:sp>
        <p:nvSpPr>
          <p:cNvPr id="14" name="Text Placeholder 2"/>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5" name="Text Placeholder 2"/>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sp>
        <p:nvSpPr>
          <p:cNvPr id="16" name="Footer Placeholder 4">
            <a:extLst>
              <a:ext uri="{FF2B5EF4-FFF2-40B4-BE49-F238E27FC236}">
                <a16:creationId xmlns:a16="http://schemas.microsoft.com/office/drawing/2014/main" id="{713BFE6E-C3BC-264E-B0A4-416F612909ED}"/>
              </a:ext>
            </a:extLst>
          </p:cNvPr>
          <p:cNvSpPr>
            <a:spLocks noGrp="1"/>
          </p:cNvSpPr>
          <p:nvPr>
            <p:ph type="ftr" sz="quarter" idx="3"/>
          </p:nvPr>
        </p:nvSpPr>
        <p:spPr>
          <a:xfrm>
            <a:off x="2184400" y="4904186"/>
            <a:ext cx="6420103" cy="239314"/>
          </a:xfrm>
          <a:prstGeom prst="rect">
            <a:avLst/>
          </a:prstGeom>
        </p:spPr>
        <p:txBody>
          <a:bodyPr lIns="45720" rIns="45720" anchor="ctr"/>
          <a:lstStyle>
            <a:lvl1pPr algn="r">
              <a:defRPr sz="700">
                <a:solidFill>
                  <a:schemeClr val="tx1"/>
                </a:solidFill>
              </a:defRPr>
            </a:lvl1pPr>
          </a:lstStyle>
          <a:p>
            <a:r>
              <a:rPr lang="en-US" dirty="0"/>
              <a:t>EaglePicher Technologies Proprietary Information - This document does not contain technology or technical data controlled under either ITAR or EAR.</a:t>
            </a:r>
          </a:p>
        </p:txBody>
      </p:sp>
      <p:sp>
        <p:nvSpPr>
          <p:cNvPr id="17" name="Slide Number Placeholder 3">
            <a:extLst>
              <a:ext uri="{FF2B5EF4-FFF2-40B4-BE49-F238E27FC236}">
                <a16:creationId xmlns:a16="http://schemas.microsoft.com/office/drawing/2014/main" id="{7E454311-BA68-AD4A-A7CF-21645846C939}"/>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spTree>
    <p:extLst>
      <p:ext uri="{BB962C8B-B14F-4D97-AF65-F5344CB8AC3E}">
        <p14:creationId xmlns:p14="http://schemas.microsoft.com/office/powerpoint/2010/main" val="1798082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Option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7AB70-AAAD-354F-9A5C-62A6389E08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425"/>
            <a:ext cx="9144000" cy="5141788"/>
          </a:xfrm>
          <a:prstGeom prst="rect">
            <a:avLst/>
          </a:prstGeom>
        </p:spPr>
      </p:pic>
      <p:sp>
        <p:nvSpPr>
          <p:cNvPr id="5" name="Rectangle 4"/>
          <p:cNvSpPr/>
          <p:nvPr userDrawn="1"/>
        </p:nvSpPr>
        <p:spPr>
          <a:xfrm flipV="1">
            <a:off x="0" y="3425"/>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11985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858000" y="4972051"/>
            <a:ext cx="2286001" cy="171450"/>
          </a:xfrm>
        </p:spPr>
        <p:txBody>
          <a:bodyPr/>
          <a:lstStyle>
            <a:lvl1pPr>
              <a:defRPr>
                <a:solidFill>
                  <a:srgbClr val="000066"/>
                </a:solidFill>
              </a:defRPr>
            </a:lvl1pPr>
          </a:lstStyle>
          <a:p>
            <a:fld id="{259EA5C6-AF78-4E1A-8A40-21C8ABAEDE2D}" type="slidenum">
              <a:rPr lang="en-US" smtClean="0"/>
              <a:pPr/>
              <a:t>‹#›</a:t>
            </a:fld>
            <a:endParaRPr lang="en-US" dirty="0"/>
          </a:p>
        </p:txBody>
      </p:sp>
    </p:spTree>
    <p:extLst>
      <p:ext uri="{BB962C8B-B14F-4D97-AF65-F5344CB8AC3E}">
        <p14:creationId xmlns:p14="http://schemas.microsoft.com/office/powerpoint/2010/main" val="3598538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tandar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Footer Placeholder 2"/>
          <p:cNvSpPr>
            <a:spLocks noGrp="1"/>
          </p:cNvSpPr>
          <p:nvPr>
            <p:ph type="ftr" sz="quarter" idx="10"/>
          </p:nvPr>
        </p:nvSpPr>
        <p:spPr>
          <a:xfrm>
            <a:off x="0" y="4972050"/>
            <a:ext cx="9144000" cy="171450"/>
          </a:xfrm>
          <a:prstGeom prst="rect">
            <a:avLst/>
          </a:prstGeom>
        </p:spPr>
        <p:txBody>
          <a:bodyPr/>
          <a:lstStyle>
            <a:lvl1pPr>
              <a:defRPr>
                <a:solidFill>
                  <a:srgbClr val="000000"/>
                </a:solidFill>
              </a:defRPr>
            </a:lvl1pPr>
          </a:lstStyle>
          <a:p>
            <a:r>
              <a:rPr lang="en-US" dirty="0"/>
              <a:t>PCKA Proprietary / ITAR Technical Data (See Cover Page for Distribution Statement)</a:t>
            </a:r>
          </a:p>
        </p:txBody>
      </p:sp>
      <p:sp>
        <p:nvSpPr>
          <p:cNvPr id="4" name="Content Placeholder 2"/>
          <p:cNvSpPr>
            <a:spLocks noGrp="1"/>
          </p:cNvSpPr>
          <p:nvPr>
            <p:ph idx="1"/>
          </p:nvPr>
        </p:nvSpPr>
        <p:spPr>
          <a:xfrm>
            <a:off x="355600" y="1028700"/>
            <a:ext cx="8521700" cy="37719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142052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1" y="914400"/>
            <a:ext cx="9143999" cy="3657600"/>
          </a:xfrm>
          <a:prstGeom prst="rect">
            <a:avLst/>
          </a:prstGeom>
        </p:spPr>
        <p:txBody>
          <a:bodyPr lIns="457200" rIns="457200">
            <a:normAutofit/>
          </a:bodyPr>
          <a:lstStyle>
            <a:lvl1pPr marL="285743" indent="-285743">
              <a:lnSpc>
                <a:spcPct val="110000"/>
              </a:lnSpc>
              <a:buClr>
                <a:srgbClr val="62B5E5"/>
              </a:buClr>
              <a:buFont typeface="Arial" panose="020B0604020202020204" pitchFamily="34" charset="0"/>
              <a:buChar char="+"/>
              <a:defRPr sz="1600"/>
            </a:lvl1pPr>
            <a:lvl2pPr marL="628626" indent="-285743">
              <a:buFont typeface="Arial" panose="020B0604020202020204" pitchFamily="34" charset="0"/>
              <a:buChar char="+"/>
              <a:defRPr sz="1275"/>
            </a:lvl2pPr>
            <a:lvl3pPr marL="857212" indent="-171446">
              <a:buFont typeface="Arial" panose="020B0604020202020204" pitchFamily="34" charset="0"/>
              <a:buChar char="+"/>
              <a:defRPr sz="1200" baseline="0"/>
            </a:lvl3pPr>
            <a:lvl4pPr marL="1200095" indent="-171446">
              <a:buClr>
                <a:srgbClr val="70BCE8"/>
              </a:buClr>
              <a:buFont typeface="Arial" panose="020B0604020202020204" pitchFamily="34" charset="0"/>
              <a:buChar char="+"/>
              <a:defRPr sz="1125" baseline="0"/>
            </a:lvl4pPr>
            <a:lvl5pPr marL="1371532"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41" y="4700793"/>
            <a:ext cx="1774445" cy="367334"/>
          </a:xfrm>
          <a:prstGeom prst="rect">
            <a:avLst/>
          </a:prstGeom>
        </p:spPr>
      </p:pic>
      <p:sp>
        <p:nvSpPr>
          <p:cNvPr id="10" name="Footer Placeholder 4"/>
          <p:cNvSpPr>
            <a:spLocks noGrp="1"/>
          </p:cNvSpPr>
          <p:nvPr>
            <p:ph type="ftr" sz="quarter" idx="3"/>
          </p:nvPr>
        </p:nvSpPr>
        <p:spPr>
          <a:xfrm>
            <a:off x="2184401" y="4904187"/>
            <a:ext cx="6420103" cy="239314"/>
          </a:xfrm>
          <a:prstGeom prst="rect">
            <a:avLst/>
          </a:prstGeom>
        </p:spPr>
        <p:txBody>
          <a:bodyPr lIns="45720" rIns="45720" anchor="ctr"/>
          <a:lstStyle>
            <a:lvl1pPr algn="r">
              <a:defRPr sz="700">
                <a:solidFill>
                  <a:schemeClr val="tx1"/>
                </a:solidFill>
              </a:defRPr>
            </a:lvl1pPr>
          </a:lstStyle>
          <a:p>
            <a:r>
              <a:rPr lang="en-US" dirty="0" smtClean="0"/>
              <a:t>EaglePicher Technologies Proprietary Information - This document does not contain technology or technical data controlled under either ITAR or EAR.</a:t>
            </a:r>
            <a:endParaRPr lang="en-US" dirty="0"/>
          </a:p>
        </p:txBody>
      </p:sp>
    </p:spTree>
    <p:extLst>
      <p:ext uri="{BB962C8B-B14F-4D97-AF65-F5344CB8AC3E}">
        <p14:creationId xmlns:p14="http://schemas.microsoft.com/office/powerpoint/2010/main" val="2210803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9CEBE2-2DD2-8E49-A132-5083A5B84F5A}"/>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0372D412-B909-DF46-B6BA-414FC9650CC6}"/>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1071669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762000" y="994173"/>
            <a:ext cx="8138890" cy="3346506"/>
          </a:xfrm>
        </p:spPr>
        <p:txBody>
          <a:bodyPr>
            <a:normAutofit/>
          </a:bodyPr>
          <a:lstStyle>
            <a:lvl1pPr marL="0" indent="0">
              <a:lnSpc>
                <a:spcPct val="120000"/>
              </a:lnSpc>
              <a:spcBef>
                <a:spcPts val="0"/>
              </a:spcBef>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6" name="Title Placeholder 1">
            <a:extLst>
              <a:ext uri="{FF2B5EF4-FFF2-40B4-BE49-F238E27FC236}">
                <a16:creationId xmlns:a16="http://schemas.microsoft.com/office/drawing/2014/main" id="{A2459AF5-015A-D64C-9EEC-680E4EAAC5D5}"/>
              </a:ext>
            </a:extLst>
          </p:cNvPr>
          <p:cNvSpPr>
            <a:spLocks noGrp="1"/>
          </p:cNvSpPr>
          <p:nvPr>
            <p:ph type="title"/>
          </p:nvPr>
        </p:nvSpPr>
        <p:spPr>
          <a:xfrm>
            <a:off x="762000" y="-14869"/>
            <a:ext cx="8229600" cy="769909"/>
          </a:xfrm>
          <a:prstGeom prst="rect">
            <a:avLst/>
          </a:prstGeom>
        </p:spPr>
        <p:txBody>
          <a:bodyPr vert="horz" lIns="68580" tIns="34290" rIns="68580" bIns="34290" rtlCol="0" anchor="ctr">
            <a:noAutofit/>
          </a:bodyPr>
          <a:lstStyle>
            <a:lvl1pPr>
              <a:defRPr b="1">
                <a:latin typeface="Arial"/>
                <a:cs typeface="Arial"/>
              </a:defRPr>
            </a:lvl1pPr>
          </a:lstStyle>
          <a:p>
            <a:endParaRPr lang="en-US" b="0" dirty="0">
              <a:solidFill>
                <a:schemeClr val="bg1"/>
              </a:solidFill>
            </a:endParaRPr>
          </a:p>
        </p:txBody>
      </p:sp>
    </p:spTree>
    <p:extLst>
      <p:ext uri="{BB962C8B-B14F-4D97-AF65-F5344CB8AC3E}">
        <p14:creationId xmlns:p14="http://schemas.microsoft.com/office/powerpoint/2010/main" val="18417074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7AB70-AAAD-354F-9A5C-62A6389E08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425"/>
            <a:ext cx="9144000" cy="5141788"/>
          </a:xfrm>
          <a:prstGeom prst="rect">
            <a:avLst/>
          </a:prstGeom>
        </p:spPr>
      </p:pic>
      <p:sp>
        <p:nvSpPr>
          <p:cNvPr id="5" name="Rectangle 4"/>
          <p:cNvSpPr/>
          <p:nvPr userDrawn="1"/>
        </p:nvSpPr>
        <p:spPr>
          <a:xfrm flipV="1">
            <a:off x="0" y="3425"/>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949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E174A1-A641-B444-B596-F9F8D0EC5D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6" name="Picture 5">
            <a:extLst>
              <a:ext uri="{FF2B5EF4-FFF2-40B4-BE49-F238E27FC236}">
                <a16:creationId xmlns:a16="http://schemas.microsoft.com/office/drawing/2014/main"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434828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35E4E-9AF0-A74B-8B45-A50B906CA5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5925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B1612-BBAB-7C45-8269-2FB1462145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57" y="-1"/>
            <a:ext cx="9141143" cy="5143502"/>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659244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10" name="Footer Placeholder 4"/>
          <p:cNvSpPr>
            <a:spLocks noGrp="1"/>
          </p:cNvSpPr>
          <p:nvPr>
            <p:ph type="ftr" sz="quarter" idx="3"/>
          </p:nvPr>
        </p:nvSpPr>
        <p:spPr>
          <a:xfrm>
            <a:off x="2184400" y="4904186"/>
            <a:ext cx="6420103" cy="239314"/>
          </a:xfrm>
          <a:prstGeom prst="rect">
            <a:avLst/>
          </a:prstGeom>
        </p:spPr>
        <p:txBody>
          <a:bodyPr lIns="45720" rIns="45720" anchor="ctr"/>
          <a:lstStyle>
            <a:lvl1pPr algn="r">
              <a:defRPr sz="700">
                <a:solidFill>
                  <a:schemeClr val="tx1"/>
                </a:solidFill>
              </a:defRPr>
            </a:lvl1pPr>
          </a:lstStyle>
          <a:p>
            <a:r>
              <a:rPr lang="en-US" dirty="0"/>
              <a:t>EaglePicher Technologies Proprietary Information - This document does not contain technology or technical data controlled under either ITAR or EAR.</a:t>
            </a:r>
          </a:p>
        </p:txBody>
      </p:sp>
    </p:spTree>
    <p:extLst>
      <p:ext uri="{BB962C8B-B14F-4D97-AF65-F5344CB8AC3E}">
        <p14:creationId xmlns:p14="http://schemas.microsoft.com/office/powerpoint/2010/main" val="132187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F682CB-EF7A-8D40-B789-A343977AB172}"/>
              </a:ext>
            </a:extLst>
          </p:cNvPr>
          <p:cNvSpPr txBox="1"/>
          <p:nvPr userDrawn="1"/>
        </p:nvSpPr>
        <p:spPr>
          <a:xfrm>
            <a:off x="1" y="4676664"/>
            <a:ext cx="9143999" cy="332399"/>
          </a:xfrm>
          <a:prstGeom prst="rect">
            <a:avLst/>
          </a:prstGeom>
          <a:noFill/>
        </p:spPr>
        <p:txBody>
          <a:bodyPr wrap="square" rtlCol="0">
            <a:spAutoFit/>
          </a:bodyPr>
          <a:lstStyle/>
          <a:p>
            <a:pPr algn="ctr">
              <a:lnSpc>
                <a:spcPct val="130000"/>
              </a:lnSpc>
            </a:pPr>
            <a:r>
              <a:rPr lang="en-US" sz="1200" dirty="0">
                <a:solidFill>
                  <a:srgbClr val="70BCE8"/>
                </a:solidFill>
                <a:latin typeface="Arial" panose="020B0604020202020204" pitchFamily="34" charset="0"/>
                <a:cs typeface="Arial" panose="020B0604020202020204" pitchFamily="34" charset="0"/>
              </a:rPr>
              <a:t>To learn more visit www.eaglepicher.com.</a:t>
            </a:r>
          </a:p>
        </p:txBody>
      </p:sp>
      <p:pic>
        <p:nvPicPr>
          <p:cNvPr id="4" name="Picture 3">
            <a:extLst>
              <a:ext uri="{FF2B5EF4-FFF2-40B4-BE49-F238E27FC236}">
                <a16:creationId xmlns:a16="http://schemas.microsoft.com/office/drawing/2014/main" id="{FEC753DD-B107-204E-B111-9E7AA8D313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57386" y="3350908"/>
            <a:ext cx="2157922" cy="1185940"/>
          </a:xfrm>
          <a:prstGeom prst="rect">
            <a:avLst/>
          </a:prstGeom>
        </p:spPr>
      </p:pic>
      <p:pic>
        <p:nvPicPr>
          <p:cNvPr id="5" name="Picture 4">
            <a:extLst>
              <a:ext uri="{FF2B5EF4-FFF2-40B4-BE49-F238E27FC236}">
                <a16:creationId xmlns:a16="http://schemas.microsoft.com/office/drawing/2014/main" id="{DAC7E55F-163E-E741-8B3B-EFBFDD6BCD61}"/>
              </a:ext>
            </a:extLst>
          </p:cNvPr>
          <p:cNvPicPr>
            <a:picLocks noChangeAspect="1"/>
          </p:cNvPicPr>
          <p:nvPr userDrawn="1"/>
        </p:nvPicPr>
        <p:blipFill>
          <a:blip r:embed="rId3"/>
          <a:stretch>
            <a:fillRect/>
          </a:stretch>
        </p:blipFill>
        <p:spPr>
          <a:xfrm>
            <a:off x="855181" y="1422709"/>
            <a:ext cx="385572" cy="385572"/>
          </a:xfrm>
          <a:prstGeom prst="rect">
            <a:avLst/>
          </a:prstGeom>
        </p:spPr>
      </p:pic>
      <p:pic>
        <p:nvPicPr>
          <p:cNvPr id="6" name="Picture 5">
            <a:extLst>
              <a:ext uri="{FF2B5EF4-FFF2-40B4-BE49-F238E27FC236}">
                <a16:creationId xmlns:a16="http://schemas.microsoft.com/office/drawing/2014/main" id="{D7E3423F-2BC7-B24C-A8F1-909681075E8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986078" y="3350765"/>
            <a:ext cx="2157922" cy="1181129"/>
          </a:xfrm>
          <a:prstGeom prst="rect">
            <a:avLst/>
          </a:prstGeom>
        </p:spPr>
      </p:pic>
      <p:pic>
        <p:nvPicPr>
          <p:cNvPr id="7" name="Picture 6">
            <a:extLst>
              <a:ext uri="{FF2B5EF4-FFF2-40B4-BE49-F238E27FC236}">
                <a16:creationId xmlns:a16="http://schemas.microsoft.com/office/drawing/2014/main" id="{68EFBEA1-72E8-6441-81AF-9BA91BF9D32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5866" y="3350765"/>
            <a:ext cx="2163787" cy="1181129"/>
          </a:xfrm>
          <a:prstGeom prst="rect">
            <a:avLst/>
          </a:prstGeom>
        </p:spPr>
      </p:pic>
      <p:pic>
        <p:nvPicPr>
          <p:cNvPr id="10" name="Picture 9">
            <a:extLst>
              <a:ext uri="{FF2B5EF4-FFF2-40B4-BE49-F238E27FC236}">
                <a16:creationId xmlns:a16="http://schemas.microsoft.com/office/drawing/2014/main" id="{45C3D18E-0B8B-954C-B5AB-BD7D38B4C61D}"/>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8"/>
          <a:stretch/>
        </p:blipFill>
        <p:spPr>
          <a:xfrm>
            <a:off x="2328692" y="3350765"/>
            <a:ext cx="2157923" cy="1181129"/>
          </a:xfrm>
          <a:prstGeom prst="rect">
            <a:avLst/>
          </a:prstGeom>
        </p:spPr>
      </p:pic>
      <p:sp>
        <p:nvSpPr>
          <p:cNvPr id="13" name="Text Placeholder 2">
            <a:extLst>
              <a:ext uri="{FF2B5EF4-FFF2-40B4-BE49-F238E27FC236}">
                <a16:creationId xmlns:a16="http://schemas.microsoft.com/office/drawing/2014/main" id="{837B6ABB-5D8F-4840-BEE7-E388FF36EDB8}"/>
              </a:ext>
            </a:extLst>
          </p:cNvPr>
          <p:cNvSpPr>
            <a:spLocks noGrp="1"/>
          </p:cNvSpPr>
          <p:nvPr>
            <p:ph type="body" idx="11" hasCustomPrompt="1"/>
          </p:nvPr>
        </p:nvSpPr>
        <p:spPr>
          <a:xfrm>
            <a:off x="1422401" y="1386895"/>
            <a:ext cx="4572000" cy="457200"/>
          </a:xfrm>
          <a:prstGeom prst="rect">
            <a:avLst/>
          </a:prstGeom>
        </p:spPr>
        <p:txBody>
          <a:bodyPr lIns="0" tIns="0" rIns="0" bIns="0" anchor="ctr" anchorCtr="0">
            <a:noAutofit/>
          </a:bodyPr>
          <a:lstStyle>
            <a:lvl1pPr marL="0" indent="0">
              <a:buNone/>
              <a:defRPr sz="32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closing</a:t>
            </a:r>
          </a:p>
        </p:txBody>
      </p:sp>
      <p:sp>
        <p:nvSpPr>
          <p:cNvPr id="14" name="Text Placeholder 2">
            <a:extLst>
              <a:ext uri="{FF2B5EF4-FFF2-40B4-BE49-F238E27FC236}">
                <a16:creationId xmlns:a16="http://schemas.microsoft.com/office/drawing/2014/main" id="{3AE8A914-F998-0642-A622-03A9870DED16}"/>
              </a:ext>
            </a:extLst>
          </p:cNvPr>
          <p:cNvSpPr>
            <a:spLocks noGrp="1"/>
          </p:cNvSpPr>
          <p:nvPr>
            <p:ph type="body" idx="12" hasCustomPrompt="1"/>
          </p:nvPr>
        </p:nvSpPr>
        <p:spPr>
          <a:xfrm>
            <a:off x="1422401" y="1846690"/>
            <a:ext cx="4572000" cy="457200"/>
          </a:xfrm>
          <a:prstGeom prst="rect">
            <a:avLst/>
          </a:prstGeom>
        </p:spPr>
        <p:txBody>
          <a:bodyPr lIns="0" tIns="0" rIns="0" bIns="0" anchor="ctr" anchorCtr="0">
            <a:noAutofit/>
          </a:bodyPr>
          <a:lstStyle>
            <a:lvl1pPr marL="0" indent="0">
              <a:buNone/>
              <a:defRPr sz="1600" b="0">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closing</a:t>
            </a:r>
          </a:p>
        </p:txBody>
      </p:sp>
    </p:spTree>
    <p:extLst>
      <p:ext uri="{BB962C8B-B14F-4D97-AF65-F5344CB8AC3E}">
        <p14:creationId xmlns:p14="http://schemas.microsoft.com/office/powerpoint/2010/main" val="12605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AA7AF4-6943-B14F-91B7-839255EBD46E}"/>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cxnSp>
        <p:nvCxnSpPr>
          <p:cNvPr id="6" name="Straight Connector 5">
            <a:extLst>
              <a:ext uri="{FF2B5EF4-FFF2-40B4-BE49-F238E27FC236}">
                <a16:creationId xmlns:a16="http://schemas.microsoft.com/office/drawing/2014/main" id="{55FB82AE-24B4-1C4C-BDE7-38CCD08C7502}"/>
              </a:ext>
            </a:extLst>
          </p:cNvPr>
          <p:cNvCxnSpPr/>
          <p:nvPr userDrawn="1"/>
        </p:nvCxnSpPr>
        <p:spPr>
          <a:xfrm>
            <a:off x="4602428" y="1143000"/>
            <a:ext cx="0" cy="3421856"/>
          </a:xfrm>
          <a:prstGeom prst="line">
            <a:avLst/>
          </a:prstGeom>
          <a:ln w="12700">
            <a:solidFill>
              <a:srgbClr val="002454">
                <a:alpha val="14000"/>
              </a:srgbClr>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itle Placeholder 1">
            <a:extLst>
              <a:ext uri="{FF2B5EF4-FFF2-40B4-BE49-F238E27FC236}">
                <a16:creationId xmlns:a16="http://schemas.microsoft.com/office/drawing/2014/main" id="{12263D06-7B67-8142-AD14-BD28099ED32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19283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Option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7AB70-AAAD-354F-9A5C-62A6389E08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425"/>
            <a:ext cx="9144000" cy="5141788"/>
          </a:xfrm>
          <a:prstGeom prst="rect">
            <a:avLst/>
          </a:prstGeom>
        </p:spPr>
      </p:pic>
      <p:sp>
        <p:nvSpPr>
          <p:cNvPr id="5" name="Rectangle 4"/>
          <p:cNvSpPr/>
          <p:nvPr userDrawn="1"/>
        </p:nvSpPr>
        <p:spPr>
          <a:xfrm flipV="1">
            <a:off x="0" y="3425"/>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28093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8208216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75805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7.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3.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5.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theme" Target="../theme/theme6.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107604"/>
      </p:ext>
    </p:extLst>
  </p:cSld>
  <p:clrMap bg1="lt1" tx1="dk1" bg2="lt2" tx2="dk2" accent1="accent1" accent2="accent2" accent3="accent3" accent4="accent4" accent5="accent5" accent6="accent6" hlink="hlink" folHlink="folHlink"/>
  <p:sldLayoutIdLst>
    <p:sldLayoutId id="2147483694" r:id="rId1"/>
  </p:sldLayoutIdLst>
  <p:hf hdr="0" ft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241BFD-2289-7E45-832F-66B73FEECBAD}"/>
              </a:ext>
            </a:extLst>
          </p:cNvPr>
          <p:cNvPicPr>
            <a:picLocks noChangeAspect="1"/>
          </p:cNvPicPr>
          <p:nvPr userDrawn="1"/>
        </p:nvPicPr>
        <p:blipFill rotWithShape="1">
          <a:blip r:embed="rId8"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Tree>
    <p:extLst>
      <p:ext uri="{BB962C8B-B14F-4D97-AF65-F5344CB8AC3E}">
        <p14:creationId xmlns:p14="http://schemas.microsoft.com/office/powerpoint/2010/main" val="89390492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677" r:id="rId3"/>
    <p:sldLayoutId id="2147483721" r:id="rId4"/>
    <p:sldLayoutId id="2147483724" r:id="rId5"/>
    <p:sldLayoutId id="2147483725" r:id="rId6"/>
  </p:sldLayoutIdLst>
  <p:hf hdr="0" ft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EB6125EE-D4AF-3E42-B4E2-F98F902AFFE1}"/>
              </a:ext>
            </a:extLst>
          </p:cNvPr>
          <p:cNvPicPr>
            <a:picLocks noChangeAspect="1"/>
          </p:cNvPicPr>
          <p:nvPr userDrawn="1"/>
        </p:nvPicPr>
        <p:blipFill rotWithShape="1">
          <a:blip r:embed="rId18"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id="{991D2D44-E386-5D48-8268-0ADE692A59E0}"/>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1049925115"/>
      </p:ext>
    </p:extLst>
  </p:cSld>
  <p:clrMap bg1="lt1" tx1="dk1" bg2="lt2" tx2="dk2" accent1="accent1" accent2="accent2" accent3="accent3" accent4="accent4" accent5="accent5" accent6="accent6" hlink="hlink" folHlink="folHlink"/>
  <p:sldLayoutIdLst>
    <p:sldLayoutId id="2147483685" r:id="rId1"/>
    <p:sldLayoutId id="2147483706" r:id="rId2"/>
    <p:sldLayoutId id="2147483711" r:id="rId3"/>
    <p:sldLayoutId id="2147483688" r:id="rId4"/>
    <p:sldLayoutId id="2147483712" r:id="rId5"/>
    <p:sldLayoutId id="2147483650" r:id="rId6"/>
    <p:sldLayoutId id="2147483713" r:id="rId7"/>
    <p:sldLayoutId id="2147483652" r:id="rId8"/>
    <p:sldLayoutId id="2147483714" r:id="rId9"/>
    <p:sldLayoutId id="2147483708" r:id="rId10"/>
    <p:sldLayoutId id="2147483657" r:id="rId11"/>
    <p:sldLayoutId id="2147483689" r:id="rId12"/>
    <p:sldLayoutId id="2147483718" r:id="rId13"/>
    <p:sldLayoutId id="2147483719" r:id="rId14"/>
    <p:sldLayoutId id="2147483723" r:id="rId15"/>
    <p:sldLayoutId id="2147483727" r:id="rId16"/>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hdr="0" ft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1000127"/>
            <a:ext cx="7924800" cy="33559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0" y="-87313"/>
            <a:ext cx="8229600" cy="857250"/>
          </a:xfrm>
          <a:prstGeom prst="rect">
            <a:avLst/>
          </a:prstGeom>
          <a:noFill/>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solidFill>
                <a:srgbClr val="FFFFFF"/>
              </a:solidFill>
            </a:endParaRPr>
          </a:p>
        </p:txBody>
      </p:sp>
      <p:pic>
        <p:nvPicPr>
          <p:cNvPr id="4" name="Picture 3">
            <a:extLst>
              <a:ext uri="{FF2B5EF4-FFF2-40B4-BE49-F238E27FC236}">
                <a16:creationId xmlns:a16="http://schemas.microsoft.com/office/drawing/2014/main" id="{6BA62550-0718-2E45-B438-767DCEAAA6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530896669"/>
      </p:ext>
    </p:extLst>
  </p:cSld>
  <p:clrMap bg1="lt1" tx1="dk1" bg2="lt2" tx2="dk2" accent1="accent1" accent2="accent2" accent3="accent3" accent4="accent4" accent5="accent5" accent6="accent6" hlink="hlink" folHlink="folHlink"/>
  <p:sldLayoutIdLst>
    <p:sldLayoutId id="2147483702" r:id="rId1"/>
    <p:sldLayoutId id="2147483703" r:id="rId2"/>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hdr="0" ft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57228" indent="-171446" algn="l" defTabSz="342892" rtl="0" eaLnBrk="1" latinLnBrk="0" hangingPunct="1">
        <a:spcBef>
          <a:spcPct val="20000"/>
        </a:spcBef>
        <a:buClr>
          <a:srgbClr val="D5001B"/>
        </a:buClr>
        <a:buFont typeface="Arial"/>
        <a:buChar char="•"/>
        <a:defRPr sz="150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799216"/>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92" r:id="rId4"/>
  </p:sldLayoutIdLst>
  <p:hf hdr="0" ft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4D2CA93-5A4D-A548-B19D-F18CD5A6CEF5}"/>
              </a:ext>
            </a:extLst>
          </p:cNvPr>
          <p:cNvSpPr/>
          <p:nvPr userDrawn="1"/>
        </p:nvSpPr>
        <p:spPr>
          <a:xfrm>
            <a:off x="1" y="0"/>
            <a:ext cx="9144000" cy="941832"/>
          </a:xfrm>
          <a:prstGeom prst="rect">
            <a:avLst/>
          </a:prstGeom>
          <a:solidFill>
            <a:srgbClr val="00245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0BA75EC7-D4C3-4B49-A0CA-5ED6075F6D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53539" y="242267"/>
            <a:ext cx="2042589" cy="420722"/>
          </a:xfrm>
          <a:prstGeom prst="rect">
            <a:avLst/>
          </a:prstGeom>
        </p:spPr>
      </p:pic>
    </p:spTree>
    <p:extLst>
      <p:ext uri="{BB962C8B-B14F-4D97-AF65-F5344CB8AC3E}">
        <p14:creationId xmlns:p14="http://schemas.microsoft.com/office/powerpoint/2010/main" val="1381620965"/>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371" y="-52395"/>
            <a:ext cx="8153400" cy="2585323"/>
          </a:xfrm>
          <a:prstGeom prst="rect">
            <a:avLst/>
          </a:prstGeom>
        </p:spPr>
        <p:txBody>
          <a:bodyPr wrap="square">
            <a:spAutoFit/>
          </a:bodyPr>
          <a:lstStyle/>
          <a:p>
            <a:pPr algn="ctr">
              <a:spcAft>
                <a:spcPts val="0"/>
              </a:spcAft>
            </a:pPr>
            <a:r>
              <a:rPr lang="en-US" b="1" dirty="0">
                <a:solidFill>
                  <a:schemeClr val="bg1"/>
                </a:solidFill>
                <a:latin typeface="Times New Roman" panose="02020603050405020304" pitchFamily="18" charset="0"/>
              </a:rPr>
              <a:t>SIR for Wide Band Gap Component Optimization for Hybrid Energy Storage System to Support Laser Based Capabilities for Future Vertical Lift</a:t>
            </a:r>
            <a:endParaRPr lang="en-US" dirty="0">
              <a:solidFill>
                <a:schemeClr val="bg1"/>
              </a:solidFill>
            </a:endParaRPr>
          </a:p>
          <a:p>
            <a:pPr algn="ctr">
              <a:spcAft>
                <a:spcPts val="0"/>
              </a:spcAft>
            </a:pPr>
            <a:r>
              <a:rPr lang="en-US" b="1" dirty="0">
                <a:latin typeface="Times New Roman" panose="02020603050405020304" pitchFamily="18" charset="0"/>
              </a:rPr>
              <a:t> </a:t>
            </a:r>
            <a:endParaRPr lang="en-US" dirty="0"/>
          </a:p>
          <a:p>
            <a:pPr algn="ctr">
              <a:spcAft>
                <a:spcPts val="0"/>
              </a:spcAft>
            </a:pPr>
            <a:r>
              <a:rPr lang="en-US" b="1" dirty="0">
                <a:latin typeface="Times New Roman" panose="02020603050405020304" pitchFamily="18" charset="0"/>
              </a:rPr>
              <a:t>General Technical Services (GTS), LLC</a:t>
            </a:r>
            <a:endParaRPr lang="en-US" dirty="0"/>
          </a:p>
          <a:p>
            <a:pPr algn="ctr">
              <a:spcAft>
                <a:spcPts val="0"/>
              </a:spcAft>
            </a:pPr>
            <a:r>
              <a:rPr lang="en-US" dirty="0">
                <a:latin typeface="Times New Roman" panose="02020603050405020304" pitchFamily="18" charset="0"/>
              </a:rPr>
              <a:t>1451 Route 34 South – Suite 301</a:t>
            </a:r>
            <a:endParaRPr lang="en-US" dirty="0"/>
          </a:p>
          <a:p>
            <a:pPr algn="ctr">
              <a:spcAft>
                <a:spcPts val="0"/>
              </a:spcAft>
            </a:pPr>
            <a:r>
              <a:rPr lang="en-US" dirty="0">
                <a:latin typeface="Times New Roman" panose="02020603050405020304" pitchFamily="18" charset="0"/>
              </a:rPr>
              <a:t>Wall Township, NJ 07727</a:t>
            </a:r>
          </a:p>
          <a:p>
            <a:pPr algn="ctr">
              <a:spcAft>
                <a:spcPts val="0"/>
              </a:spcAft>
            </a:pPr>
            <a:r>
              <a:rPr lang="en-US" b="1" dirty="0">
                <a:latin typeface="Times New Roman" panose="02020603050405020304" pitchFamily="18" charset="0"/>
              </a:rPr>
              <a:t> EaglePicher Technologies, LLC (</a:t>
            </a:r>
            <a:r>
              <a:rPr lang="en-US" dirty="0"/>
              <a:t>Y2109-19-01)</a:t>
            </a:r>
          </a:p>
          <a:p>
            <a:pPr algn="ctr">
              <a:spcAft>
                <a:spcPts val="0"/>
              </a:spcAft>
            </a:pPr>
            <a:r>
              <a:rPr lang="en-US" dirty="0">
                <a:latin typeface="Times New Roman" panose="02020603050405020304" pitchFamily="18" charset="0"/>
              </a:rPr>
              <a:t>2000 South County Trl</a:t>
            </a:r>
          </a:p>
          <a:p>
            <a:pPr algn="ctr">
              <a:spcAft>
                <a:spcPts val="0"/>
              </a:spcAft>
            </a:pPr>
            <a:r>
              <a:rPr lang="en-US" dirty="0">
                <a:effectLst/>
                <a:latin typeface="Times New Roman" panose="02020603050405020304" pitchFamily="18" charset="0"/>
              </a:rPr>
              <a:t>East Greenwich, RI</a:t>
            </a:r>
            <a:endParaRPr lang="en-US" dirty="0">
              <a:effectLst/>
            </a:endParaRPr>
          </a:p>
        </p:txBody>
      </p:sp>
      <p:pic>
        <p:nvPicPr>
          <p:cNvPr id="4" name="Picture 4" descr="Image result for future vertical lift army"/>
          <p:cNvPicPr>
            <a:picLocks noChangeAspect="1" noChangeArrowheads="1"/>
          </p:cNvPicPr>
          <p:nvPr/>
        </p:nvPicPr>
        <p:blipFill rotWithShape="1">
          <a:blip r:embed="rId2">
            <a:extLst>
              <a:ext uri="{28A0092B-C50C-407E-A947-70E740481C1C}">
                <a14:useLocalDpi xmlns:a14="http://schemas.microsoft.com/office/drawing/2010/main" val="0"/>
              </a:ext>
            </a:extLst>
          </a:blip>
          <a:srcRect l="20430" t="11431" r="17204" b="27398"/>
          <a:stretch/>
        </p:blipFill>
        <p:spPr bwMode="auto">
          <a:xfrm>
            <a:off x="114301" y="2203450"/>
            <a:ext cx="3162300" cy="1783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aviationweek.com/site-files/aviationweek.com/files/imagecache/medium_img/uploads/2018/03/bellv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381" y="2203450"/>
            <a:ext cx="3166226" cy="1786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4857" y="4314125"/>
            <a:ext cx="6762534" cy="784817"/>
          </a:xfrm>
          <a:prstGeom prst="rect">
            <a:avLst/>
          </a:prstGeom>
          <a:noFill/>
          <a:ln w="38100">
            <a:solidFill>
              <a:srgbClr val="000000"/>
            </a:solidFill>
          </a:ln>
        </p:spPr>
        <p:txBody>
          <a:bodyPr wrap="square" rtlCol="0">
            <a:noAutofit/>
          </a:bodyPr>
          <a:lstStyle/>
          <a:p>
            <a:pPr>
              <a:lnSpc>
                <a:spcPct val="120000"/>
              </a:lnSpc>
            </a:pPr>
            <a:r>
              <a:rPr lang="en-US" sz="600" u="sng" dirty="0">
                <a:solidFill>
                  <a:srgbClr val="000000"/>
                </a:solidFill>
              </a:rPr>
              <a:t>WARNING</a:t>
            </a:r>
            <a:r>
              <a:rPr lang="en-US" sz="600" dirty="0">
                <a:solidFill>
                  <a:srgbClr val="000000"/>
                </a:solidFill>
              </a:rPr>
              <a:t> - This document contains technical data whose export is restricted by the Arms Export Control Act (Title 22, U.S.C., Sec 2751, et seq.) or the Export Administration Act of 1979 (Title 50, U.S.C., App. 2401 et seq), as amended.  Violations of these export laws are subject to severe criminal penalties. Disseminate in accordance with provisions of DoD Directive 5230.25.</a:t>
            </a:r>
          </a:p>
          <a:p>
            <a:pPr>
              <a:lnSpc>
                <a:spcPct val="120000"/>
              </a:lnSpc>
            </a:pPr>
            <a:endParaRPr lang="en-US" sz="600" u="sng" dirty="0">
              <a:solidFill>
                <a:srgbClr val="000000"/>
              </a:solidFill>
            </a:endParaRPr>
          </a:p>
          <a:p>
            <a:pPr>
              <a:lnSpc>
                <a:spcPct val="120000"/>
              </a:lnSpc>
            </a:pPr>
            <a:r>
              <a:rPr lang="en-US" sz="600" u="sng" dirty="0">
                <a:solidFill>
                  <a:srgbClr val="000000"/>
                </a:solidFill>
              </a:rPr>
              <a:t>Distribution Statement</a:t>
            </a:r>
            <a:r>
              <a:rPr lang="en-US" sz="600" dirty="0">
                <a:solidFill>
                  <a:srgbClr val="000000"/>
                </a:solidFill>
              </a:rPr>
              <a:t>:  This document contains proprietary data belonging to PC Krause &amp; Associates, Inc (PCKA) and EaglePicher Technologies (EP).  This document may not be distributed or disclosed without prior consent of PCKA and EaglePicher.  Access to this printed document or electronic file does not constitute delivery of the data to the US Government as contemplated under the Federal Acquisition Regulation (FAR) or DOD FAR Supplement (DFARS). All requests to disseminate this information should be referred to PCKA and EaglePicher for written approval.</a:t>
            </a:r>
          </a:p>
          <a:p>
            <a:pPr>
              <a:lnSpc>
                <a:spcPct val="120000"/>
              </a:lnSpc>
            </a:pPr>
            <a:endParaRPr lang="en-US" sz="600" dirty="0">
              <a:solidFill>
                <a:srgbClr val="000000"/>
              </a:solidFill>
            </a:endParaRPr>
          </a:p>
        </p:txBody>
      </p:sp>
      <p:sp>
        <p:nvSpPr>
          <p:cNvPr id="7" name="TextBox 6"/>
          <p:cNvSpPr txBox="1"/>
          <p:nvPr/>
        </p:nvSpPr>
        <p:spPr>
          <a:xfrm>
            <a:off x="3628516" y="3003550"/>
            <a:ext cx="1758950" cy="369332"/>
          </a:xfrm>
          <a:prstGeom prst="rect">
            <a:avLst/>
          </a:prstGeom>
          <a:noFill/>
        </p:spPr>
        <p:txBody>
          <a:bodyPr wrap="square" rtlCol="0">
            <a:spAutoFit/>
          </a:bodyPr>
          <a:lstStyle/>
          <a:p>
            <a:pPr algn="ctr"/>
            <a:r>
              <a:rPr lang="en-US" dirty="0"/>
              <a:t>09/19/2019</a:t>
            </a:r>
          </a:p>
        </p:txBody>
      </p:sp>
    </p:spTree>
    <p:extLst>
      <p:ext uri="{BB962C8B-B14F-4D97-AF65-F5344CB8AC3E}">
        <p14:creationId xmlns:p14="http://schemas.microsoft.com/office/powerpoint/2010/main" val="127024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Results---Summary</a:t>
            </a:r>
          </a:p>
        </p:txBody>
      </p:sp>
      <p:pic>
        <p:nvPicPr>
          <p:cNvPr id="5" name="Picture 4"/>
          <p:cNvPicPr>
            <a:picLocks noChangeAspect="1"/>
          </p:cNvPicPr>
          <p:nvPr/>
        </p:nvPicPr>
        <p:blipFill>
          <a:blip r:embed="rId2"/>
          <a:stretch>
            <a:fillRect/>
          </a:stretch>
        </p:blipFill>
        <p:spPr>
          <a:xfrm>
            <a:off x="480060" y="682668"/>
            <a:ext cx="7688580" cy="4035694"/>
          </a:xfrm>
          <a:prstGeom prst="rect">
            <a:avLst/>
          </a:prstGeom>
        </p:spPr>
      </p:pic>
      <p:sp>
        <p:nvSpPr>
          <p:cNvPr id="6" name="Oval 5"/>
          <p:cNvSpPr/>
          <p:nvPr/>
        </p:nvSpPr>
        <p:spPr>
          <a:xfrm>
            <a:off x="563880" y="2407920"/>
            <a:ext cx="7856220" cy="274320"/>
          </a:xfrm>
          <a:prstGeom prst="ellipse">
            <a:avLst/>
          </a:prstGeom>
          <a:no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480060" y="4270332"/>
            <a:ext cx="7856220" cy="274320"/>
          </a:xfrm>
          <a:prstGeom prst="ellipse">
            <a:avLst/>
          </a:prstGeom>
          <a:no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22680970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Best Options  (60kW at 0°C)</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784859"/>
            <a:ext cx="4597083" cy="3515995"/>
          </a:xfrm>
          <a:prstGeom prst="rect">
            <a:avLst/>
          </a:prstGeom>
          <a:noFill/>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461" y="834389"/>
            <a:ext cx="4701540" cy="3416934"/>
          </a:xfrm>
          <a:prstGeom prst="rect">
            <a:avLst/>
          </a:prstGeom>
          <a:noFill/>
        </p:spPr>
      </p:pic>
      <p:sp>
        <p:nvSpPr>
          <p:cNvPr id="6"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205188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Best Options  (60kW at 20°C)</a:t>
            </a:r>
          </a:p>
        </p:txBody>
      </p:sp>
      <p:pic>
        <p:nvPicPr>
          <p:cNvPr id="8" name="Picture 7"/>
          <p:cNvPicPr/>
          <p:nvPr/>
        </p:nvPicPr>
        <p:blipFill rotWithShape="1">
          <a:blip r:embed="rId2">
            <a:extLst>
              <a:ext uri="{28A0092B-C50C-407E-A947-70E740481C1C}">
                <a14:useLocalDpi xmlns:a14="http://schemas.microsoft.com/office/drawing/2010/main" val="0"/>
              </a:ext>
            </a:extLst>
          </a:blip>
          <a:srcRect r="4910"/>
          <a:stretch/>
        </p:blipFill>
        <p:spPr bwMode="auto">
          <a:xfrm>
            <a:off x="75501" y="1064403"/>
            <a:ext cx="4178000" cy="3218858"/>
          </a:xfrm>
          <a:prstGeom prst="rect">
            <a:avLst/>
          </a:prstGeom>
          <a:noFill/>
        </p:spPr>
      </p:pic>
      <p:pic>
        <p:nvPicPr>
          <p:cNvPr id="9" name="Picture 8"/>
          <p:cNvPicPr/>
          <p:nvPr/>
        </p:nvPicPr>
        <p:blipFill rotWithShape="1">
          <a:blip r:embed="rId3" cstate="print">
            <a:extLst>
              <a:ext uri="{28A0092B-C50C-407E-A947-70E740481C1C}">
                <a14:useLocalDpi xmlns:a14="http://schemas.microsoft.com/office/drawing/2010/main" val="0"/>
              </a:ext>
            </a:extLst>
          </a:blip>
          <a:srcRect r="4222"/>
          <a:stretch/>
        </p:blipFill>
        <p:spPr bwMode="auto">
          <a:xfrm>
            <a:off x="4331546" y="1097280"/>
            <a:ext cx="4545326" cy="3181907"/>
          </a:xfrm>
          <a:prstGeom prst="rect">
            <a:avLst/>
          </a:prstGeom>
          <a:noFill/>
        </p:spPr>
      </p:pic>
      <p:sp>
        <p:nvSpPr>
          <p:cNvPr id="5"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66978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Best Options  (100kW at 20°C)</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92943" y="914400"/>
            <a:ext cx="4651057" cy="3348672"/>
          </a:xfrm>
          <a:prstGeom prst="rect">
            <a:avLst/>
          </a:prstGeom>
          <a:noFill/>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4400"/>
            <a:ext cx="4427220" cy="3348672"/>
          </a:xfrm>
          <a:prstGeom prst="rect">
            <a:avLst/>
          </a:prstGeom>
          <a:noFill/>
        </p:spPr>
      </p:pic>
      <p:sp>
        <p:nvSpPr>
          <p:cNvPr id="3" name="TextBox 2"/>
          <p:cNvSpPr txBox="1"/>
          <p:nvPr/>
        </p:nvSpPr>
        <p:spPr>
          <a:xfrm>
            <a:off x="2231231" y="4494804"/>
            <a:ext cx="4587240" cy="369332"/>
          </a:xfrm>
          <a:prstGeom prst="rect">
            <a:avLst/>
          </a:prstGeom>
          <a:noFill/>
        </p:spPr>
        <p:txBody>
          <a:bodyPr wrap="square" rtlCol="0">
            <a:spAutoFit/>
          </a:bodyPr>
          <a:lstStyle/>
          <a:p>
            <a:r>
              <a:rPr lang="en-US" dirty="0"/>
              <a:t>Far better performance and less variation. </a:t>
            </a:r>
          </a:p>
        </p:txBody>
      </p:sp>
      <p:sp>
        <p:nvSpPr>
          <p:cNvPr id="7"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2144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EIS Plots</a:t>
            </a:r>
          </a:p>
        </p:txBody>
      </p:sp>
      <p:pic>
        <p:nvPicPr>
          <p:cNvPr id="4" name="Picture 3"/>
          <p:cNvPicPr/>
          <p:nvPr/>
        </p:nvPicPr>
        <p:blipFill rotWithShape="1">
          <a:blip r:embed="rId2">
            <a:extLst>
              <a:ext uri="{28A0092B-C50C-407E-A947-70E740481C1C}">
                <a14:useLocalDpi xmlns:a14="http://schemas.microsoft.com/office/drawing/2010/main" val="0"/>
              </a:ext>
            </a:extLst>
          </a:blip>
          <a:srcRect l="6023" t="10292" r="20224" b="9496"/>
          <a:stretch/>
        </p:blipFill>
        <p:spPr bwMode="auto">
          <a:xfrm>
            <a:off x="0" y="955260"/>
            <a:ext cx="2758440" cy="2735458"/>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8172" t="9059" r="9311" b="8717"/>
          <a:stretch/>
        </p:blipFill>
        <p:spPr bwMode="auto">
          <a:xfrm>
            <a:off x="5933123" y="826300"/>
            <a:ext cx="2962274" cy="3157684"/>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2164080" y="4243739"/>
            <a:ext cx="5250180" cy="646331"/>
          </a:xfrm>
          <a:prstGeom prst="rect">
            <a:avLst/>
          </a:prstGeom>
          <a:noFill/>
        </p:spPr>
        <p:txBody>
          <a:bodyPr wrap="square" rtlCol="0">
            <a:spAutoFit/>
          </a:bodyPr>
          <a:lstStyle/>
          <a:p>
            <a:r>
              <a:rPr lang="en-US" dirty="0"/>
              <a:t>Summary: there is a dramatic drop off in performance between 20°C and 0°C</a:t>
            </a:r>
          </a:p>
        </p:txBody>
      </p:sp>
      <p:pic>
        <p:nvPicPr>
          <p:cNvPr id="7" name="Picture 6"/>
          <p:cNvPicPr/>
          <p:nvPr/>
        </p:nvPicPr>
        <p:blipFill rotWithShape="1">
          <a:blip r:embed="rId4" cstate="print">
            <a:extLst>
              <a:ext uri="{28A0092B-C50C-407E-A947-70E740481C1C}">
                <a14:useLocalDpi xmlns:a14="http://schemas.microsoft.com/office/drawing/2010/main" val="0"/>
              </a:ext>
            </a:extLst>
          </a:blip>
          <a:srcRect l="6173" t="9051" r="20615" b="9270"/>
          <a:stretch/>
        </p:blipFill>
        <p:spPr bwMode="auto">
          <a:xfrm>
            <a:off x="2924493" y="886680"/>
            <a:ext cx="2615247" cy="2892840"/>
          </a:xfrm>
          <a:prstGeom prst="rect">
            <a:avLst/>
          </a:prstGeom>
          <a:noFill/>
          <a:ln>
            <a:noFill/>
          </a:ln>
          <a:extLst>
            <a:ext uri="{53640926-AAD7-44D8-BBD7-CCE9431645EC}">
              <a14:shadowObscured xmlns:a14="http://schemas.microsoft.com/office/drawing/2010/main"/>
            </a:ext>
          </a:extLst>
        </p:spPr>
      </p:pic>
      <p:sp>
        <p:nvSpPr>
          <p:cNvPr id="8" name="TextBox 7"/>
          <p:cNvSpPr txBox="1"/>
          <p:nvPr/>
        </p:nvSpPr>
        <p:spPr>
          <a:xfrm>
            <a:off x="1607820" y="3863340"/>
            <a:ext cx="2103120" cy="369332"/>
          </a:xfrm>
          <a:prstGeom prst="rect">
            <a:avLst/>
          </a:prstGeom>
          <a:noFill/>
        </p:spPr>
        <p:txBody>
          <a:bodyPr wrap="square" rtlCol="0">
            <a:spAutoFit/>
          </a:bodyPr>
          <a:lstStyle/>
          <a:p>
            <a:r>
              <a:rPr lang="en-US" dirty="0"/>
              <a:t>Nyquist Plots</a:t>
            </a:r>
          </a:p>
        </p:txBody>
      </p:sp>
      <p:sp>
        <p:nvSpPr>
          <p:cNvPr id="9" name="Rectangle 8"/>
          <p:cNvSpPr/>
          <p:nvPr/>
        </p:nvSpPr>
        <p:spPr>
          <a:xfrm>
            <a:off x="6981066" y="3923152"/>
            <a:ext cx="1338828"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cs typeface="MS Serif"/>
              </a:rPr>
              <a:t>Bode plots </a:t>
            </a:r>
            <a:endParaRPr lang="en-US" dirty="0"/>
          </a:p>
        </p:txBody>
      </p:sp>
      <p:sp>
        <p:nvSpPr>
          <p:cNvPr id="10"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48722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What about 150kW out of a JSR?</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78814"/>
            <a:ext cx="4683125" cy="3128645"/>
          </a:xfrm>
          <a:prstGeom prst="rect">
            <a:avLst/>
          </a:prstGeom>
          <a:noFill/>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808534"/>
            <a:ext cx="4021455" cy="2780030"/>
          </a:xfrm>
          <a:prstGeom prst="rect">
            <a:avLst/>
          </a:prstGeom>
          <a:noFill/>
        </p:spPr>
      </p:pic>
      <p:sp>
        <p:nvSpPr>
          <p:cNvPr id="6" name="TextBox 5"/>
          <p:cNvSpPr txBox="1"/>
          <p:nvPr/>
        </p:nvSpPr>
        <p:spPr>
          <a:xfrm>
            <a:off x="1005405" y="3807459"/>
            <a:ext cx="6934200" cy="923330"/>
          </a:xfrm>
          <a:prstGeom prst="rect">
            <a:avLst/>
          </a:prstGeom>
          <a:noFill/>
        </p:spPr>
        <p:txBody>
          <a:bodyPr wrap="square" rtlCol="0">
            <a:spAutoFit/>
          </a:bodyPr>
          <a:lstStyle/>
          <a:p>
            <a:r>
              <a:rPr lang="en-US" dirty="0"/>
              <a:t>The test was limited by the 500Amp current limit on the cycler.  But, we demonstrated 1.5 seconds at 150kW (scaled to pack) and extrapolate to 3.5 seconds of run time above 275V</a:t>
            </a:r>
          </a:p>
        </p:txBody>
      </p:sp>
      <p:sp>
        <p:nvSpPr>
          <p:cNvPr id="7"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58113879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At 150kW….(4kW/kg)</a:t>
            </a:r>
          </a:p>
        </p:txBody>
      </p:sp>
      <p:pic>
        <p:nvPicPr>
          <p:cNvPr id="3074" name="Picture 2" descr="Image result for lithium ion capacitor js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5" y="865187"/>
            <a:ext cx="5238750" cy="36385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5029200" y="2124076"/>
            <a:ext cx="9526" cy="2105024"/>
          </a:xfrm>
          <a:prstGeom prst="line">
            <a:avLst/>
          </a:prstGeom>
          <a:ln w="476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181225" y="2095500"/>
            <a:ext cx="2838450" cy="38100"/>
          </a:xfrm>
          <a:prstGeom prst="line">
            <a:avLst/>
          </a:prstGeom>
          <a:ln w="47625">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4770417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About the JSR Capacitor</a:t>
            </a:r>
          </a:p>
        </p:txBody>
      </p:sp>
      <p:pic>
        <p:nvPicPr>
          <p:cNvPr id="4" name="Picture 3"/>
          <p:cNvPicPr>
            <a:picLocks noChangeAspect="1"/>
          </p:cNvPicPr>
          <p:nvPr/>
        </p:nvPicPr>
        <p:blipFill>
          <a:blip r:embed="rId2"/>
          <a:stretch>
            <a:fillRect/>
          </a:stretch>
        </p:blipFill>
        <p:spPr>
          <a:xfrm>
            <a:off x="38101" y="705528"/>
            <a:ext cx="4960620" cy="4023415"/>
          </a:xfrm>
          <a:prstGeom prst="rect">
            <a:avLst/>
          </a:prstGeom>
        </p:spPr>
      </p:pic>
      <p:pic>
        <p:nvPicPr>
          <p:cNvPr id="5" name="Picture 4"/>
          <p:cNvPicPr>
            <a:picLocks noChangeAspect="1"/>
          </p:cNvPicPr>
          <p:nvPr/>
        </p:nvPicPr>
        <p:blipFill>
          <a:blip r:embed="rId3"/>
          <a:stretch>
            <a:fillRect/>
          </a:stretch>
        </p:blipFill>
        <p:spPr>
          <a:xfrm>
            <a:off x="5036822" y="728388"/>
            <a:ext cx="4002348" cy="4214538"/>
          </a:xfrm>
          <a:prstGeom prst="rect">
            <a:avLst/>
          </a:prstGeom>
        </p:spPr>
      </p:pic>
      <p:sp>
        <p:nvSpPr>
          <p:cNvPr id="6"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8859112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91439" y="509050"/>
            <a:ext cx="6030595" cy="3346506"/>
          </a:xfrm>
        </p:spPr>
        <p:txBody>
          <a:bodyPr/>
          <a:lstStyle/>
          <a:p>
            <a:pPr marL="285750" indent="-285750">
              <a:buFont typeface="Arial" panose="020B0604020202020204" pitchFamily="34" charset="0"/>
              <a:buChar char="•"/>
            </a:pPr>
            <a:r>
              <a:rPr lang="en-US" dirty="0"/>
              <a:t>This is an aluminum hard cased, Li-ion capacitor, that is case positive. </a:t>
            </a:r>
          </a:p>
          <a:p>
            <a:pPr marL="628642" lvl="1" indent="-285750">
              <a:buFont typeface="Arial" panose="020B0604020202020204" pitchFamily="34" charset="0"/>
              <a:buChar char="•"/>
            </a:pPr>
            <a:r>
              <a:rPr lang="en-US" dirty="0"/>
              <a:t>The hard case means that it isn’t altitude sensitive like a pouch could be. </a:t>
            </a:r>
          </a:p>
          <a:p>
            <a:pPr marL="285750" indent="-285750">
              <a:buFont typeface="Arial" panose="020B0604020202020204" pitchFamily="34" charset="0"/>
              <a:buChar char="•"/>
            </a:pPr>
            <a:r>
              <a:rPr lang="en-US" dirty="0"/>
              <a:t>	It is in full production and has passed all of the transportation safety requirements</a:t>
            </a:r>
          </a:p>
          <a:p>
            <a:pPr marL="285750" indent="-285750">
              <a:buFont typeface="Arial" panose="020B0604020202020204" pitchFamily="34" charset="0"/>
              <a:buChar char="•"/>
            </a:pPr>
            <a:r>
              <a:rPr lang="en-US" dirty="0"/>
              <a:t>It is available in existing modules with a Capacitor Management System Built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itle 2"/>
          <p:cNvSpPr>
            <a:spLocks noGrp="1"/>
          </p:cNvSpPr>
          <p:nvPr>
            <p:ph type="title"/>
          </p:nvPr>
        </p:nvSpPr>
        <p:spPr>
          <a:xfrm>
            <a:off x="0" y="-1"/>
            <a:ext cx="9144000" cy="464821"/>
          </a:xfrm>
        </p:spPr>
        <p:txBody>
          <a:bodyPr/>
          <a:lstStyle/>
          <a:p>
            <a:r>
              <a:rPr lang="en-US" dirty="0">
                <a:solidFill>
                  <a:schemeClr val="tx1"/>
                </a:solidFill>
              </a:rPr>
              <a:t>About the JSR Capacitor</a:t>
            </a:r>
          </a:p>
        </p:txBody>
      </p:sp>
      <p:pic>
        <p:nvPicPr>
          <p:cNvPr id="2050" name="Picture 2" descr="https://www.jsrmicro.be/sites/default/files/styles/insert/public/lic_pc_011.jpg?itok=2N5u17x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46482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ithium ion capacitor js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 y="2510127"/>
            <a:ext cx="2466529" cy="220617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4919" r="19282"/>
          <a:stretch/>
        </p:blipFill>
        <p:spPr>
          <a:xfrm>
            <a:off x="2894648" y="2378471"/>
            <a:ext cx="1654492" cy="2325215"/>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0014" t="-1333" r="18035" b="1926"/>
          <a:stretch/>
        </p:blipFill>
        <p:spPr>
          <a:xfrm>
            <a:off x="5210513" y="2556040"/>
            <a:ext cx="1987508" cy="2130379"/>
          </a:xfrm>
          <a:prstGeom prst="rect">
            <a:avLst/>
          </a:prstGeom>
        </p:spPr>
      </p:pic>
    </p:spTree>
    <p:extLst>
      <p:ext uri="{BB962C8B-B14F-4D97-AF65-F5344CB8AC3E}">
        <p14:creationId xmlns:p14="http://schemas.microsoft.com/office/powerpoint/2010/main" val="28202124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Schematic</a:t>
            </a:r>
          </a:p>
        </p:txBody>
      </p:sp>
      <p:pic>
        <p:nvPicPr>
          <p:cNvPr id="4" name="Picture 3"/>
          <p:cNvPicPr>
            <a:picLocks noChangeAspect="1"/>
          </p:cNvPicPr>
          <p:nvPr/>
        </p:nvPicPr>
        <p:blipFill rotWithShape="1">
          <a:blip r:embed="rId2"/>
          <a:srcRect t="6271" b="3924"/>
          <a:stretch/>
        </p:blipFill>
        <p:spPr>
          <a:xfrm>
            <a:off x="530352" y="999743"/>
            <a:ext cx="8081667" cy="3547873"/>
          </a:xfrm>
          <a:prstGeom prst="rect">
            <a:avLst/>
          </a:prstGeom>
        </p:spPr>
      </p:pic>
      <p:sp>
        <p:nvSpPr>
          <p:cNvPr id="5"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
        <p:nvSpPr>
          <p:cNvPr id="6" name="TextBox 5"/>
          <p:cNvSpPr txBox="1"/>
          <p:nvPr/>
        </p:nvSpPr>
        <p:spPr>
          <a:xfrm>
            <a:off x="6900672" y="1420369"/>
            <a:ext cx="658368" cy="271549"/>
          </a:xfrm>
          <a:prstGeom prst="rect">
            <a:avLst/>
          </a:prstGeom>
          <a:noFill/>
        </p:spPr>
        <p:txBody>
          <a:bodyPr wrap="square" numCol="1" spcCol="182880" rtlCol="0">
            <a:spAutoFit/>
          </a:bodyPr>
          <a:lstStyle/>
          <a:p>
            <a:pPr algn="l">
              <a:lnSpc>
                <a:spcPct val="130000"/>
              </a:lnSpc>
            </a:pPr>
            <a:r>
              <a:rPr lang="en-US" sz="1000" dirty="0">
                <a:latin typeface="Arial"/>
                <a:cs typeface="Arial"/>
              </a:rPr>
              <a:t>Volts</a:t>
            </a:r>
          </a:p>
        </p:txBody>
      </p:sp>
    </p:spTree>
    <p:extLst>
      <p:ext uri="{BB962C8B-B14F-4D97-AF65-F5344CB8AC3E}">
        <p14:creationId xmlns:p14="http://schemas.microsoft.com/office/powerpoint/2010/main" val="114883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 Background</a:t>
            </a:r>
          </a:p>
        </p:txBody>
      </p:sp>
      <p:graphicFrame>
        <p:nvGraphicFramePr>
          <p:cNvPr id="4" name="Table 3"/>
          <p:cNvGraphicFramePr>
            <a:graphicFrameLocks noGrp="1"/>
          </p:cNvGraphicFramePr>
          <p:nvPr>
            <p:extLst>
              <p:ext uri="{D42A27DB-BD31-4B8C-83A1-F6EECF244321}">
                <p14:modId xmlns:p14="http://schemas.microsoft.com/office/powerpoint/2010/main" val="4001485775"/>
              </p:ext>
            </p:extLst>
          </p:nvPr>
        </p:nvGraphicFramePr>
        <p:xfrm>
          <a:off x="733425" y="933449"/>
          <a:ext cx="7620000" cy="2011680"/>
        </p:xfrm>
        <a:graphic>
          <a:graphicData uri="http://schemas.openxmlformats.org/drawingml/2006/table">
            <a:tbl>
              <a:tblPr>
                <a:tableStyleId>{5C22544A-7EE6-4342-B048-85BDC9FD1C3A}</a:tableStyleId>
              </a:tblPr>
              <a:tblGrid>
                <a:gridCol w="2989373">
                  <a:extLst>
                    <a:ext uri="{9D8B030D-6E8A-4147-A177-3AD203B41FA5}">
                      <a16:colId xmlns:a16="http://schemas.microsoft.com/office/drawing/2014/main" val="3647826286"/>
                    </a:ext>
                  </a:extLst>
                </a:gridCol>
                <a:gridCol w="4630627">
                  <a:extLst>
                    <a:ext uri="{9D8B030D-6E8A-4147-A177-3AD203B41FA5}">
                      <a16:colId xmlns:a16="http://schemas.microsoft.com/office/drawing/2014/main" val="2904951268"/>
                    </a:ext>
                  </a:extLst>
                </a:gridCol>
              </a:tblGrid>
              <a:tr h="304800">
                <a:tc>
                  <a:txBody>
                    <a:bodyPr/>
                    <a:lstStyle/>
                    <a:p>
                      <a:pPr marL="0" marR="0" algn="just">
                        <a:spcBef>
                          <a:spcPts val="0"/>
                        </a:spcBef>
                        <a:spcAft>
                          <a:spcPts val="0"/>
                        </a:spcAft>
                        <a:tabLst>
                          <a:tab pos="274320" algn="l"/>
                          <a:tab pos="457200" algn="l"/>
                        </a:tabLst>
                      </a:pPr>
                      <a:r>
                        <a:rPr lang="en-US" sz="1800" dirty="0">
                          <a:effectLst/>
                        </a:rPr>
                        <a:t>Contract:</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tc>
                  <a:txBody>
                    <a:bodyPr/>
                    <a:lstStyle/>
                    <a:p>
                      <a:pPr marL="0" marR="0" algn="r">
                        <a:spcBef>
                          <a:spcPts val="0"/>
                        </a:spcBef>
                        <a:spcAft>
                          <a:spcPts val="0"/>
                        </a:spcAft>
                        <a:tabLst>
                          <a:tab pos="274320" algn="l"/>
                          <a:tab pos="457200" algn="l"/>
                        </a:tabLst>
                      </a:pPr>
                      <a:r>
                        <a:rPr lang="en-US" sz="1800" dirty="0">
                          <a:effectLst/>
                        </a:rPr>
                        <a:t>GTS Prime Contract W56KGU-18-C-0025 </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extLst>
                  <a:ext uri="{0D108BD9-81ED-4DB2-BD59-A6C34878D82A}">
                    <a16:rowId xmlns:a16="http://schemas.microsoft.com/office/drawing/2014/main" val="355771052"/>
                  </a:ext>
                </a:extLst>
              </a:tr>
              <a:tr h="304800">
                <a:tc>
                  <a:txBody>
                    <a:bodyPr/>
                    <a:lstStyle/>
                    <a:p>
                      <a:pPr marL="0" marR="0" algn="just">
                        <a:spcBef>
                          <a:spcPts val="0"/>
                        </a:spcBef>
                        <a:spcAft>
                          <a:spcPts val="0"/>
                        </a:spcAft>
                        <a:tabLst>
                          <a:tab pos="274320" algn="l"/>
                          <a:tab pos="457200" algn="l"/>
                        </a:tabLst>
                      </a:pPr>
                      <a:r>
                        <a:rPr lang="en-US" sz="1800" dirty="0">
                          <a:effectLst/>
                        </a:rPr>
                        <a:t>Task Title:</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tc>
                  <a:txBody>
                    <a:bodyPr/>
                    <a:lstStyle/>
                    <a:p>
                      <a:pPr marL="0" marR="0" algn="r">
                        <a:spcBef>
                          <a:spcPts val="0"/>
                        </a:spcBef>
                        <a:spcAft>
                          <a:spcPts val="0"/>
                        </a:spcAft>
                        <a:tabLst>
                          <a:tab pos="274320" algn="l"/>
                          <a:tab pos="457200" algn="l"/>
                        </a:tabLst>
                      </a:pPr>
                      <a:r>
                        <a:rPr lang="en-US" sz="1800" dirty="0">
                          <a:effectLst/>
                        </a:rPr>
                        <a:t>Soldier Tactical/Expeditionary Power &amp; Energy Generation Services</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extLst>
                  <a:ext uri="{0D108BD9-81ED-4DB2-BD59-A6C34878D82A}">
                    <a16:rowId xmlns:a16="http://schemas.microsoft.com/office/drawing/2014/main" val="748989968"/>
                  </a:ext>
                </a:extLst>
              </a:tr>
              <a:tr h="304800">
                <a:tc>
                  <a:txBody>
                    <a:bodyPr/>
                    <a:lstStyle/>
                    <a:p>
                      <a:pPr marL="0" marR="0" algn="just">
                        <a:spcBef>
                          <a:spcPts val="0"/>
                        </a:spcBef>
                        <a:spcAft>
                          <a:spcPts val="0"/>
                        </a:spcAft>
                        <a:tabLst>
                          <a:tab pos="274320" algn="l"/>
                          <a:tab pos="457200" algn="l"/>
                        </a:tabLst>
                      </a:pPr>
                      <a:r>
                        <a:rPr lang="en-US" sz="1800" dirty="0">
                          <a:effectLst/>
                        </a:rPr>
                        <a:t>Government POC:</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tc>
                  <a:txBody>
                    <a:bodyPr/>
                    <a:lstStyle/>
                    <a:p>
                      <a:pPr marL="0" marR="0" algn="r">
                        <a:spcBef>
                          <a:spcPts val="0"/>
                        </a:spcBef>
                        <a:spcAft>
                          <a:spcPts val="0"/>
                        </a:spcAft>
                        <a:tabLst>
                          <a:tab pos="274320" algn="l"/>
                          <a:tab pos="457200" algn="l"/>
                        </a:tabLst>
                      </a:pPr>
                      <a:r>
                        <a:rPr lang="en-US" sz="1800" dirty="0">
                          <a:effectLst/>
                        </a:rPr>
                        <a:t>Anthony DeAnni</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extLst>
                  <a:ext uri="{0D108BD9-81ED-4DB2-BD59-A6C34878D82A}">
                    <a16:rowId xmlns:a16="http://schemas.microsoft.com/office/drawing/2014/main" val="2642062394"/>
                  </a:ext>
                </a:extLst>
              </a:tr>
              <a:tr h="304800">
                <a:tc>
                  <a:txBody>
                    <a:bodyPr/>
                    <a:lstStyle/>
                    <a:p>
                      <a:pPr marL="0" marR="0" algn="just">
                        <a:spcBef>
                          <a:spcPts val="0"/>
                        </a:spcBef>
                        <a:spcAft>
                          <a:spcPts val="0"/>
                        </a:spcAft>
                        <a:tabLst>
                          <a:tab pos="274320" algn="l"/>
                          <a:tab pos="457200" algn="l"/>
                        </a:tabLst>
                      </a:pPr>
                      <a:r>
                        <a:rPr lang="en-US" sz="1800" dirty="0">
                          <a:effectLst/>
                        </a:rPr>
                        <a:t>Contract Period of Performance:</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tc>
                  <a:txBody>
                    <a:bodyPr/>
                    <a:lstStyle/>
                    <a:p>
                      <a:pPr marL="0" marR="0" algn="r">
                        <a:spcBef>
                          <a:spcPts val="0"/>
                        </a:spcBef>
                        <a:spcAft>
                          <a:spcPts val="0"/>
                        </a:spcAft>
                        <a:tabLst>
                          <a:tab pos="274320" algn="l"/>
                          <a:tab pos="457200" algn="l"/>
                        </a:tabLst>
                      </a:pPr>
                      <a:r>
                        <a:rPr lang="en-US" sz="1800" dirty="0">
                          <a:effectLst/>
                        </a:rPr>
                        <a:t>27 June 2018 - 20 June 2023</a:t>
                      </a: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extLst>
                  <a:ext uri="{0D108BD9-81ED-4DB2-BD59-A6C34878D82A}">
                    <a16:rowId xmlns:a16="http://schemas.microsoft.com/office/drawing/2014/main" val="831535964"/>
                  </a:ext>
                </a:extLst>
              </a:tr>
              <a:tr h="304800">
                <a:tc>
                  <a:txBody>
                    <a:bodyPr/>
                    <a:lstStyle/>
                    <a:p>
                      <a:pPr marL="0" marR="0" algn="just">
                        <a:spcBef>
                          <a:spcPts val="0"/>
                        </a:spcBef>
                        <a:spcAft>
                          <a:spcPts val="0"/>
                        </a:spcAft>
                        <a:tabLst>
                          <a:tab pos="274320" algn="l"/>
                          <a:tab pos="457200" algn="l"/>
                        </a:tabLst>
                      </a:pP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tc>
                  <a:txBody>
                    <a:bodyPr/>
                    <a:lstStyle/>
                    <a:p>
                      <a:pPr marL="0" marR="0" algn="r">
                        <a:spcBef>
                          <a:spcPts val="0"/>
                        </a:spcBef>
                        <a:spcAft>
                          <a:spcPts val="0"/>
                        </a:spcAft>
                        <a:tabLst>
                          <a:tab pos="274320" algn="l"/>
                          <a:tab pos="457200" algn="l"/>
                        </a:tabLst>
                      </a:pPr>
                      <a:endParaRPr lang="en-US" sz="1800" dirty="0">
                        <a:effectLst/>
                        <a:latin typeface="Arial" panose="020B0604020202020204" pitchFamily="34" charset="0"/>
                        <a:ea typeface="Times New Roman" panose="02020603050405020304" pitchFamily="18" charset="0"/>
                        <a:cs typeface="MS Serif"/>
                      </a:endParaRPr>
                    </a:p>
                  </a:txBody>
                  <a:tcPr marL="38100" marR="38100" marT="0" marB="0"/>
                </a:tc>
                <a:extLst>
                  <a:ext uri="{0D108BD9-81ED-4DB2-BD59-A6C34878D82A}">
                    <a16:rowId xmlns:a16="http://schemas.microsoft.com/office/drawing/2014/main" val="1130833700"/>
                  </a:ext>
                </a:extLst>
              </a:tr>
            </a:tbl>
          </a:graphicData>
        </a:graphic>
      </p:graphicFrame>
      <p:sp>
        <p:nvSpPr>
          <p:cNvPr id="5"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294585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 y="701718"/>
            <a:ext cx="9143999" cy="3435804"/>
          </a:xfrm>
        </p:spPr>
        <p:txBody>
          <a:bodyPr>
            <a:normAutofit fontScale="92500" lnSpcReduction="10000"/>
          </a:bodyPr>
          <a:lstStyle/>
          <a:p>
            <a:r>
              <a:rPr lang="en-US" dirty="0"/>
              <a:t>The US Integrator for the JSR capacitors is Electro Standards Laboratories. </a:t>
            </a:r>
          </a:p>
          <a:p>
            <a:endParaRPr lang="en-US" dirty="0"/>
          </a:p>
          <a:p>
            <a:r>
              <a:rPr lang="en-US" dirty="0"/>
              <a:t>They are accustomed to working on military programs (e.g. EMALS with General Atomics)</a:t>
            </a:r>
          </a:p>
          <a:p>
            <a:endParaRPr lang="en-US" dirty="0"/>
          </a:p>
          <a:p>
            <a:r>
              <a:rPr lang="en-US" dirty="0"/>
              <a:t>The design consists of 9, twelve-cell modules in series</a:t>
            </a:r>
          </a:p>
          <a:p>
            <a:r>
              <a:rPr lang="en-US" dirty="0"/>
              <a:t>	Max Average Capacitor Voltage:  		3.703V versus 3.800V design max</a:t>
            </a:r>
          </a:p>
          <a:p>
            <a:r>
              <a:rPr lang="en-US" dirty="0"/>
              <a:t>	Minimum Average Capacitor Voltage:	2.546V versus 2.200V design max</a:t>
            </a:r>
          </a:p>
          <a:p>
            <a:r>
              <a:rPr lang="en-US" dirty="0"/>
              <a:t>		&gt;unlike regular capacitors, </a:t>
            </a:r>
            <a:r>
              <a:rPr lang="en-US" u="sng" dirty="0">
                <a:solidFill>
                  <a:srgbClr val="FF0000"/>
                </a:solidFill>
              </a:rPr>
              <a:t>LiC CANNOT BE ALLOWED TO BE DISCHARGED TO ZERO VOLTS</a:t>
            </a:r>
          </a:p>
          <a:p>
            <a:endParaRPr lang="en-US" u="sng" dirty="0">
              <a:solidFill>
                <a:srgbClr val="FF0000"/>
              </a:solidFill>
            </a:endParaRPr>
          </a:p>
          <a:p>
            <a:r>
              <a:rPr lang="en-US" dirty="0"/>
              <a:t>10 Capacitor Banks have been ordered and </a:t>
            </a:r>
          </a:p>
          <a:p>
            <a:endParaRPr lang="en-US" dirty="0"/>
          </a:p>
          <a:p>
            <a:r>
              <a:rPr lang="en-US" dirty="0"/>
              <a:t>PCKA.EP/ESL are currently reviewing the SOW for the integration of the power and communications with the PCKA converter…that is summarized in this meeting</a:t>
            </a:r>
          </a:p>
        </p:txBody>
      </p:sp>
      <p:sp>
        <p:nvSpPr>
          <p:cNvPr id="3" name="Title 2"/>
          <p:cNvSpPr>
            <a:spLocks noGrp="1"/>
          </p:cNvSpPr>
          <p:nvPr>
            <p:ph type="title"/>
          </p:nvPr>
        </p:nvSpPr>
        <p:spPr>
          <a:xfrm>
            <a:off x="-1" y="-1"/>
            <a:ext cx="9144000" cy="682669"/>
          </a:xfrm>
        </p:spPr>
        <p:txBody>
          <a:bodyPr/>
          <a:lstStyle/>
          <a:p>
            <a:r>
              <a:rPr lang="en-US" dirty="0">
                <a:solidFill>
                  <a:schemeClr val="tx1"/>
                </a:solidFill>
              </a:rPr>
              <a:t>Moving Forward</a:t>
            </a:r>
          </a:p>
        </p:txBody>
      </p:sp>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74004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Phase 2 Li-ion Options</a:t>
            </a:r>
          </a:p>
        </p:txBody>
      </p:sp>
    </p:spTree>
    <p:extLst>
      <p:ext uri="{BB962C8B-B14F-4D97-AF65-F5344CB8AC3E}">
        <p14:creationId xmlns:p14="http://schemas.microsoft.com/office/powerpoint/2010/main" val="155708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42875" y="819150"/>
            <a:ext cx="8350195" cy="3521529"/>
          </a:xfrm>
        </p:spPr>
        <p:txBody>
          <a:bodyPr/>
          <a:lstStyle/>
          <a:p>
            <a:r>
              <a:rPr lang="en-US" dirty="0"/>
              <a:t>EP was tasked with performing testing relative to the goal of achieving 300kW for 60 seconds in a future phase. </a:t>
            </a:r>
          </a:p>
          <a:p>
            <a:endParaRPr lang="en-US" dirty="0"/>
          </a:p>
          <a:p>
            <a:r>
              <a:rPr lang="en-US" dirty="0"/>
              <a:t>We would want/need the voltage range of the capacitors to remain constant. </a:t>
            </a:r>
          </a:p>
          <a:p>
            <a:endParaRPr lang="en-US" dirty="0"/>
          </a:p>
          <a:p>
            <a:r>
              <a:rPr lang="en-US" dirty="0"/>
              <a:t>Operating from 400V to 275V  </a:t>
            </a:r>
          </a:p>
        </p:txBody>
      </p:sp>
      <p:sp>
        <p:nvSpPr>
          <p:cNvPr id="3" name="Title 2"/>
          <p:cNvSpPr>
            <a:spLocks noGrp="1"/>
          </p:cNvSpPr>
          <p:nvPr>
            <p:ph type="title"/>
          </p:nvPr>
        </p:nvSpPr>
        <p:spPr/>
        <p:txBody>
          <a:bodyPr/>
          <a:lstStyle/>
          <a:p>
            <a:r>
              <a:rPr lang="en-US" dirty="0">
                <a:solidFill>
                  <a:schemeClr val="tx1"/>
                </a:solidFill>
              </a:rPr>
              <a:t>Phase 2 Goals</a:t>
            </a:r>
          </a:p>
        </p:txBody>
      </p:sp>
      <p:pic>
        <p:nvPicPr>
          <p:cNvPr id="5" name="Picture 4"/>
          <p:cNvPicPr>
            <a:picLocks noChangeAspect="1"/>
          </p:cNvPicPr>
          <p:nvPr/>
        </p:nvPicPr>
        <p:blipFill>
          <a:blip r:embed="rId2"/>
          <a:stretch>
            <a:fillRect/>
          </a:stretch>
        </p:blipFill>
        <p:spPr>
          <a:xfrm>
            <a:off x="672149" y="2579914"/>
            <a:ext cx="6961501" cy="1116667"/>
          </a:xfrm>
          <a:prstGeom prst="rect">
            <a:avLst/>
          </a:prstGeom>
        </p:spPr>
      </p:pic>
      <p:sp>
        <p:nvSpPr>
          <p:cNvPr id="6" name="TextBox 5"/>
          <p:cNvSpPr txBox="1"/>
          <p:nvPr/>
        </p:nvSpPr>
        <p:spPr>
          <a:xfrm>
            <a:off x="1876425" y="3848100"/>
            <a:ext cx="5514975" cy="923330"/>
          </a:xfrm>
          <a:prstGeom prst="rect">
            <a:avLst/>
          </a:prstGeom>
          <a:noFill/>
        </p:spPr>
        <p:txBody>
          <a:bodyPr wrap="square" rtlCol="0">
            <a:spAutoFit/>
          </a:bodyPr>
          <a:lstStyle/>
          <a:p>
            <a:r>
              <a:rPr lang="en-US" dirty="0"/>
              <a:t>So we assume </a:t>
            </a:r>
            <a:r>
              <a:rPr lang="en-US" dirty="0" smtClean="0"/>
              <a:t>96 or 98 </a:t>
            </a:r>
            <a:r>
              <a:rPr lang="en-US" dirty="0"/>
              <a:t>cells in series and choose to operate at a slightly lower max OCV during “normal conditions” so as to maximize life. </a:t>
            </a:r>
          </a:p>
        </p:txBody>
      </p:sp>
      <p:sp>
        <p:nvSpPr>
          <p:cNvPr id="7"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282525194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42875" y="819150"/>
            <a:ext cx="8350195" cy="3521529"/>
          </a:xfrm>
        </p:spPr>
        <p:txBody>
          <a:bodyPr/>
          <a:lstStyle/>
          <a:p>
            <a:pPr marL="285750" indent="-285750">
              <a:buFont typeface="Arial" panose="020B0604020202020204" pitchFamily="34" charset="0"/>
              <a:buChar char="•"/>
            </a:pPr>
            <a:r>
              <a:rPr lang="en-US" dirty="0"/>
              <a:t>300kW  divided by 96 cells is 3125 Watts.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60 second requirement is, by definition a 60C rate. (reality is a little different)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Thus, 3125Watts for 60 seconds is 52Wh. </a:t>
            </a:r>
          </a:p>
          <a:p>
            <a:pPr marL="628642" lvl="1" indent="-285750">
              <a:buFont typeface="Arial" panose="020B0604020202020204" pitchFamily="34" charset="0"/>
              <a:buChar char="•"/>
            </a:pPr>
            <a:r>
              <a:rPr lang="en-US" dirty="0"/>
              <a:t>This is 52.1Wh. </a:t>
            </a:r>
          </a:p>
          <a:p>
            <a:pPr marL="628642" lvl="1" indent="-285750">
              <a:buFont typeface="Arial" panose="020B0604020202020204" pitchFamily="34" charset="0"/>
              <a:buChar char="•"/>
            </a:pPr>
            <a:r>
              <a:rPr lang="en-US" dirty="0"/>
              <a:t>We can assume an average voltage of about 3.4V at the 60C rate. </a:t>
            </a:r>
          </a:p>
          <a:p>
            <a:pPr marL="628642" lvl="1" indent="-285750">
              <a:buFont typeface="Arial" panose="020B0604020202020204" pitchFamily="34" charset="0"/>
              <a:buChar char="•"/>
            </a:pPr>
            <a:r>
              <a:rPr lang="en-US" dirty="0"/>
              <a:t>Thus, we are looking at a 15.3Ah requirement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chemeClr val="tx1"/>
                </a:solidFill>
              </a:rPr>
              <a:t>Phase 2 Goals</a:t>
            </a:r>
          </a:p>
        </p:txBody>
      </p:sp>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10389711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04774" y="682669"/>
            <a:ext cx="3838575" cy="3845150"/>
          </a:xfrm>
        </p:spPr>
        <p:txBody>
          <a:bodyPr>
            <a:normAutofit/>
          </a:bodyPr>
          <a:lstStyle/>
          <a:p>
            <a:pPr marL="285750" indent="-285750">
              <a:buFont typeface="Arial" panose="020B0604020202020204" pitchFamily="34" charset="0"/>
              <a:buChar char="•"/>
            </a:pPr>
            <a:r>
              <a:rPr lang="en-US" dirty="0"/>
              <a:t>This data tells us that the 18Ah cell is a good solution though the ~3kW 288kW range. </a:t>
            </a:r>
          </a:p>
          <a:p>
            <a:pPr marL="628642" lvl="1" indent="-285750">
              <a:buFont typeface="Arial" panose="020B0604020202020204" pitchFamily="34" charset="0"/>
              <a:buChar char="•"/>
            </a:pPr>
            <a:r>
              <a:rPr lang="en-US" dirty="0"/>
              <a:t>	This is at the battery level, not the output of the converter. </a:t>
            </a:r>
          </a:p>
          <a:p>
            <a:pPr marL="285750" indent="-285750">
              <a:buFont typeface="Arial" panose="020B0604020202020204" pitchFamily="34" charset="0"/>
              <a:buChar char="•"/>
            </a:pPr>
            <a:r>
              <a:rPr lang="en-US" dirty="0"/>
              <a:t>Operation at 1200Amps, which is about 18% overpower assuming a converter efficiency of 92% only gives a run time of 48 seconds. </a:t>
            </a:r>
          </a:p>
          <a:p>
            <a:pPr marL="285750" indent="-285750">
              <a:buFont typeface="Arial" panose="020B0604020202020204" pitchFamily="34" charset="0"/>
              <a:buChar char="•"/>
            </a:pPr>
            <a:r>
              <a:rPr lang="en-US" dirty="0"/>
              <a:t>Extrapolation between the two points is not linear but would give us around 50 seconds. </a:t>
            </a:r>
          </a:p>
          <a:p>
            <a:pPr marL="285750" indent="-285750">
              <a:buFont typeface="Arial" panose="020B0604020202020204" pitchFamily="34" charset="0"/>
              <a:buChar char="•"/>
            </a:pPr>
            <a:r>
              <a:rPr lang="en-US" dirty="0"/>
              <a:t>Operating Warmer (40°C) would get us very close to 60 seconds at BOL.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chemeClr val="tx1"/>
                </a:solidFill>
              </a:rPr>
              <a:t>The 18Ah cell at 20°C (we can expect 7-10% more energy at 35°C)</a:t>
            </a:r>
          </a:p>
        </p:txBody>
      </p:sp>
      <p:pic>
        <p:nvPicPr>
          <p:cNvPr id="4" name="Picture 3"/>
          <p:cNvPicPr>
            <a:picLocks noChangeAspect="1"/>
          </p:cNvPicPr>
          <p:nvPr/>
        </p:nvPicPr>
        <p:blipFill rotWithShape="1">
          <a:blip r:embed="rId2"/>
          <a:srcRect r="19573" b="19666"/>
          <a:stretch/>
        </p:blipFill>
        <p:spPr>
          <a:xfrm>
            <a:off x="4200796" y="994173"/>
            <a:ext cx="4867003" cy="3533646"/>
          </a:xfrm>
          <a:prstGeom prst="rect">
            <a:avLst/>
          </a:prstGeom>
        </p:spPr>
      </p:pic>
      <p:sp>
        <p:nvSpPr>
          <p:cNvPr id="5"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402420516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Temperature at High Rates</a:t>
            </a:r>
          </a:p>
        </p:txBody>
      </p:sp>
      <p:pic>
        <p:nvPicPr>
          <p:cNvPr id="4" name="Picture 3"/>
          <p:cNvPicPr>
            <a:picLocks noChangeAspect="1"/>
          </p:cNvPicPr>
          <p:nvPr/>
        </p:nvPicPr>
        <p:blipFill>
          <a:blip r:embed="rId2"/>
          <a:stretch>
            <a:fillRect/>
          </a:stretch>
        </p:blipFill>
        <p:spPr>
          <a:xfrm>
            <a:off x="147903" y="1119060"/>
            <a:ext cx="4313571" cy="3220707"/>
          </a:xfrm>
          <a:prstGeom prst="rect">
            <a:avLst/>
          </a:prstGeom>
        </p:spPr>
      </p:pic>
      <p:pic>
        <p:nvPicPr>
          <p:cNvPr id="5" name="Picture 4"/>
          <p:cNvPicPr>
            <a:picLocks noChangeAspect="1"/>
          </p:cNvPicPr>
          <p:nvPr/>
        </p:nvPicPr>
        <p:blipFill>
          <a:blip r:embed="rId3"/>
          <a:stretch>
            <a:fillRect/>
          </a:stretch>
        </p:blipFill>
        <p:spPr>
          <a:xfrm>
            <a:off x="4619625" y="1119060"/>
            <a:ext cx="4420493" cy="3300540"/>
          </a:xfrm>
          <a:prstGeom prst="rect">
            <a:avLst/>
          </a:prstGeom>
        </p:spPr>
      </p:pic>
      <p:sp>
        <p:nvSpPr>
          <p:cNvPr id="6"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287997070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Summary…	</a:t>
            </a:r>
          </a:p>
        </p:txBody>
      </p:sp>
      <p:sp>
        <p:nvSpPr>
          <p:cNvPr id="3" name="Content Placeholder 2"/>
          <p:cNvSpPr>
            <a:spLocks noGrp="1"/>
          </p:cNvSpPr>
          <p:nvPr>
            <p:ph sz="half" idx="1"/>
          </p:nvPr>
        </p:nvSpPr>
        <p:spPr>
          <a:xfrm>
            <a:off x="1" y="707893"/>
            <a:ext cx="9143999" cy="3657600"/>
          </a:xfrm>
        </p:spPr>
        <p:txBody>
          <a:bodyPr/>
          <a:lstStyle/>
          <a:p>
            <a:r>
              <a:rPr lang="en-US" dirty="0"/>
              <a:t>After reviewing the performance of the 18Ah cell EaglePicher has found that the ability to meet 60 seconds at 325kW (sourced) is very close if</a:t>
            </a:r>
          </a:p>
          <a:p>
            <a:pPr lvl="1"/>
            <a:r>
              <a:rPr lang="en-US" dirty="0"/>
              <a:t>We assume that we can operate at 35°C -40°C</a:t>
            </a:r>
          </a:p>
          <a:p>
            <a:pPr lvl="1"/>
            <a:r>
              <a:rPr lang="en-US" dirty="0"/>
              <a:t>We assume that there is at least some level of pause within that discharge</a:t>
            </a:r>
          </a:p>
          <a:p>
            <a:pPr lvl="1"/>
            <a:r>
              <a:rPr lang="en-US" dirty="0"/>
              <a:t>We assume there is some low level of power available from the vehicle during the load. </a:t>
            </a:r>
          </a:p>
          <a:p>
            <a:pPr lvl="2"/>
            <a:r>
              <a:rPr lang="en-US" dirty="0"/>
              <a:t>Just that the recharge power is present during the load</a:t>
            </a:r>
          </a:p>
          <a:p>
            <a:pPr lvl="1"/>
            <a:r>
              <a:rPr lang="en-US" dirty="0"/>
              <a:t>We assume that EaglePicher can further optimize the system around this “medium rate” within the next year. </a:t>
            </a:r>
          </a:p>
          <a:p>
            <a:pPr marL="685783" lvl="2" indent="0">
              <a:buNone/>
            </a:pPr>
            <a:endParaRPr lang="en-US" dirty="0"/>
          </a:p>
          <a:p>
            <a:r>
              <a:rPr lang="en-US" dirty="0"/>
              <a:t>Thus, we have based the Phase 2 on our 18Ah module</a:t>
            </a:r>
          </a:p>
          <a:p>
            <a:pPr lvl="1"/>
            <a:r>
              <a:rPr lang="en-US" dirty="0"/>
              <a:t>Two modules in parallel would be overkill. </a:t>
            </a:r>
          </a:p>
          <a:p>
            <a:pPr lvl="1"/>
            <a:r>
              <a:rPr lang="en-US" dirty="0"/>
              <a:t>The other option is 4 our of 5.5Ah cells (same chemistry) in parallel but we don’t have modules for that at this time.  The only advantage would be if there was a desire for a distributed energy source. </a:t>
            </a:r>
          </a:p>
        </p:txBody>
      </p:sp>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15340583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Physical Packaging</a:t>
            </a:r>
          </a:p>
        </p:txBody>
      </p:sp>
    </p:spTree>
    <p:extLst>
      <p:ext uri="{BB962C8B-B14F-4D97-AF65-F5344CB8AC3E}">
        <p14:creationId xmlns:p14="http://schemas.microsoft.com/office/powerpoint/2010/main" val="3980962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Architecture</a:t>
            </a:r>
          </a:p>
        </p:txBody>
      </p:sp>
      <p:pic>
        <p:nvPicPr>
          <p:cNvPr id="4" name="Picture 3">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0" y="767015"/>
            <a:ext cx="9144000" cy="3746947"/>
          </a:xfrm>
          <a:prstGeom prst="rect">
            <a:avLst/>
          </a:prstGeom>
        </p:spPr>
      </p:pic>
      <p:sp>
        <p:nvSpPr>
          <p:cNvPr id="5" name="Footer Placeholder 2">
            <a:extLst>
              <a:ext uri="{FF2B5EF4-FFF2-40B4-BE49-F238E27FC236}">
                <a16:creationId xmlns:a16="http://schemas.microsoft.com/office/drawing/2014/main" id="{9EFA23DF-DE79-42C8-B064-97739C0616F1}"/>
              </a:ext>
            </a:extLst>
          </p:cNvPr>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981861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300 kW Converter Module</a:t>
            </a:r>
          </a:p>
        </p:txBody>
      </p:sp>
      <p:graphicFrame>
        <p:nvGraphicFramePr>
          <p:cNvPr id="6" name="Table 5">
            <a:extLst>
              <a:ext uri="{FF2B5EF4-FFF2-40B4-BE49-F238E27FC236}">
                <a16:creationId xmlns:a16="http://schemas.microsoft.com/office/drawing/2014/main" id="{A46F8562-3818-4D66-AA70-F74A21111BAF}"/>
              </a:ext>
            </a:extLst>
          </p:cNvPr>
          <p:cNvGraphicFramePr>
            <a:graphicFrameLocks noGrp="1"/>
          </p:cNvGraphicFramePr>
          <p:nvPr>
            <p:extLst>
              <p:ext uri="{D42A27DB-BD31-4B8C-83A1-F6EECF244321}">
                <p14:modId xmlns:p14="http://schemas.microsoft.com/office/powerpoint/2010/main" val="322570536"/>
              </p:ext>
            </p:extLst>
          </p:nvPr>
        </p:nvGraphicFramePr>
        <p:xfrm>
          <a:off x="198413" y="745772"/>
          <a:ext cx="7584244" cy="1905000"/>
        </p:xfrm>
        <a:graphic>
          <a:graphicData uri="http://schemas.openxmlformats.org/drawingml/2006/table">
            <a:tbl>
              <a:tblPr firstRow="1" bandRow="1">
                <a:tableStyleId>{5C22544A-7EE6-4342-B048-85BDC9FD1C3A}</a:tableStyleId>
              </a:tblPr>
              <a:tblGrid>
                <a:gridCol w="1030458">
                  <a:extLst>
                    <a:ext uri="{9D8B030D-6E8A-4147-A177-3AD203B41FA5}">
                      <a16:colId xmlns:a16="http://schemas.microsoft.com/office/drawing/2014/main" val="20000"/>
                    </a:ext>
                  </a:extLst>
                </a:gridCol>
                <a:gridCol w="996462">
                  <a:extLst>
                    <a:ext uri="{9D8B030D-6E8A-4147-A177-3AD203B41FA5}">
                      <a16:colId xmlns:a16="http://schemas.microsoft.com/office/drawing/2014/main" val="20001"/>
                    </a:ext>
                  </a:extLst>
                </a:gridCol>
                <a:gridCol w="1137138">
                  <a:extLst>
                    <a:ext uri="{9D8B030D-6E8A-4147-A177-3AD203B41FA5}">
                      <a16:colId xmlns:a16="http://schemas.microsoft.com/office/drawing/2014/main" val="1089804588"/>
                    </a:ext>
                  </a:extLst>
                </a:gridCol>
                <a:gridCol w="2957146">
                  <a:extLst>
                    <a:ext uri="{9D8B030D-6E8A-4147-A177-3AD203B41FA5}">
                      <a16:colId xmlns:a16="http://schemas.microsoft.com/office/drawing/2014/main" val="2247282554"/>
                    </a:ext>
                  </a:extLst>
                </a:gridCol>
                <a:gridCol w="1463040">
                  <a:extLst>
                    <a:ext uri="{9D8B030D-6E8A-4147-A177-3AD203B41FA5}">
                      <a16:colId xmlns:a16="http://schemas.microsoft.com/office/drawing/2014/main" val="20002"/>
                    </a:ext>
                  </a:extLst>
                </a:gridCol>
              </a:tblGrid>
              <a:tr h="188595">
                <a:tc>
                  <a:txBody>
                    <a:bodyPr/>
                    <a:lstStyle/>
                    <a:p>
                      <a:r>
                        <a:rPr lang="en-US" sz="800" dirty="0"/>
                        <a:t>Component</a:t>
                      </a:r>
                    </a:p>
                  </a:txBody>
                  <a:tcPr marL="34290" marR="34290" marT="34290" marB="34290" anchor="ctr"/>
                </a:tc>
                <a:tc>
                  <a:txBody>
                    <a:bodyPr/>
                    <a:lstStyle/>
                    <a:p>
                      <a:r>
                        <a:rPr lang="en-US" sz="800" dirty="0"/>
                        <a:t>Selection</a:t>
                      </a:r>
                    </a:p>
                  </a:txBody>
                  <a:tcPr marL="34290" marR="34290" marT="34290" marB="34290" anchor="ctr"/>
                </a:tc>
                <a:tc>
                  <a:txBody>
                    <a:bodyPr/>
                    <a:lstStyle/>
                    <a:p>
                      <a:r>
                        <a:rPr lang="en-US" sz="800" dirty="0"/>
                        <a:t>Vendor</a:t>
                      </a:r>
                    </a:p>
                  </a:txBody>
                  <a:tcPr marL="34290" marR="34290" marT="34290" marB="34290" anchor="ctr"/>
                </a:tc>
                <a:tc>
                  <a:txBody>
                    <a:bodyPr/>
                    <a:lstStyle/>
                    <a:p>
                      <a:r>
                        <a:rPr lang="en-US" sz="800" dirty="0"/>
                        <a:t>Description</a:t>
                      </a:r>
                    </a:p>
                  </a:txBody>
                  <a:tcPr marL="34290" marR="34290" marT="34290" marB="34290" anchor="ctr"/>
                </a:tc>
                <a:tc>
                  <a:txBody>
                    <a:bodyPr/>
                    <a:lstStyle/>
                    <a:p>
                      <a:r>
                        <a:rPr lang="en-US" sz="800" dirty="0"/>
                        <a:t>Status</a:t>
                      </a:r>
                    </a:p>
                  </a:txBody>
                  <a:tcPr marL="34290" marR="34290" marT="34290" marB="34290" anchor="ctr"/>
                </a:tc>
                <a:extLst>
                  <a:ext uri="{0D108BD9-81ED-4DB2-BD59-A6C34878D82A}">
                    <a16:rowId xmlns:a16="http://schemas.microsoft.com/office/drawing/2014/main" val="10000"/>
                  </a:ext>
                </a:extLst>
              </a:tr>
              <a:tr h="188595">
                <a:tc>
                  <a:txBody>
                    <a:bodyPr/>
                    <a:lstStyle/>
                    <a:p>
                      <a:r>
                        <a:rPr lang="en-US" sz="800" dirty="0"/>
                        <a:t>PSM</a:t>
                      </a:r>
                    </a:p>
                  </a:txBody>
                  <a:tcPr marL="34290" marR="34290" marT="34290" marB="34290"/>
                </a:tc>
                <a:tc>
                  <a:txBody>
                    <a:bodyPr/>
                    <a:lstStyle/>
                    <a:p>
                      <a:pPr marL="0" indent="0">
                        <a:buFont typeface="Arial" panose="020B0604020202020204" pitchFamily="34" charset="0"/>
                        <a:buNone/>
                      </a:pPr>
                      <a:r>
                        <a:rPr lang="en-US" sz="800" dirty="0"/>
                        <a:t>PCA_PCKA_146B</a:t>
                      </a:r>
                    </a:p>
                  </a:txBody>
                  <a:tcPr marL="34290" marR="34290" marT="34290" marB="34290"/>
                </a:tc>
                <a:tc>
                  <a:txBody>
                    <a:bodyPr/>
                    <a:lstStyle/>
                    <a:p>
                      <a:pPr marL="0" indent="0">
                        <a:buFont typeface="Arial" panose="020B0604020202020204" pitchFamily="34" charset="0"/>
                        <a:buNone/>
                      </a:pPr>
                      <a:r>
                        <a:rPr lang="en-US" sz="800" dirty="0"/>
                        <a:t>Adv. Assembly, PCKA</a:t>
                      </a:r>
                    </a:p>
                  </a:txBody>
                  <a:tcPr marL="34290" marR="34290" marT="34290" marB="34290"/>
                </a:tc>
                <a:tc>
                  <a:txBody>
                    <a:bodyPr/>
                    <a:lstStyle/>
                    <a:p>
                      <a:pPr marL="0" indent="0">
                        <a:buFont typeface="Arial" panose="020B0604020202020204" pitchFamily="34" charset="0"/>
                        <a:buNone/>
                      </a:pPr>
                      <a:r>
                        <a:rPr lang="en-US" sz="800" dirty="0"/>
                        <a:t>Power-stage module, GaN 4</a:t>
                      </a:r>
                      <a:r>
                        <a:rPr lang="en-US" sz="800" baseline="30000" dirty="0"/>
                        <a:t>th</a:t>
                      </a:r>
                      <a:r>
                        <a:rPr lang="en-US" sz="800" dirty="0"/>
                        <a:t> generation</a:t>
                      </a:r>
                    </a:p>
                  </a:txBody>
                  <a:tcPr marL="34290" marR="34290" marT="34290" marB="34290"/>
                </a:tc>
                <a:tc>
                  <a:txBody>
                    <a:bodyPr/>
                    <a:lstStyle/>
                    <a:p>
                      <a:pPr marL="0" indent="0">
                        <a:buFont typeface="Arial" panose="020B0604020202020204" pitchFamily="34" charset="0"/>
                        <a:buNone/>
                      </a:pPr>
                      <a:r>
                        <a:rPr lang="en-US" sz="800" dirty="0"/>
                        <a:t>Preliminary testing complete</a:t>
                      </a:r>
                    </a:p>
                  </a:txBody>
                  <a:tcPr marL="34290" marR="34290" marT="34290" marB="34290"/>
                </a:tc>
                <a:extLst>
                  <a:ext uri="{0D108BD9-81ED-4DB2-BD59-A6C34878D82A}">
                    <a16:rowId xmlns:a16="http://schemas.microsoft.com/office/drawing/2014/main" val="10001"/>
                  </a:ext>
                </a:extLst>
              </a:tr>
              <a:tr h="188595">
                <a:tc>
                  <a:txBody>
                    <a:bodyPr/>
                    <a:lstStyle/>
                    <a:p>
                      <a:r>
                        <a:rPr lang="en-US" sz="800" dirty="0"/>
                        <a:t>MCM</a:t>
                      </a:r>
                    </a:p>
                  </a:txBody>
                  <a:tcPr marL="34290" marR="34290" marT="34290" marB="34290"/>
                </a:tc>
                <a:tc>
                  <a:txBody>
                    <a:bodyPr/>
                    <a:lstStyle/>
                    <a:p>
                      <a:r>
                        <a:rPr lang="en-US" sz="800" dirty="0"/>
                        <a:t>PCA_PCKA_138A</a:t>
                      </a:r>
                    </a:p>
                  </a:txBody>
                  <a:tcPr marL="34290" marR="34290" marT="34290" marB="34290"/>
                </a:tc>
                <a:tc>
                  <a:txBody>
                    <a:bodyPr/>
                    <a:lstStyle/>
                    <a:p>
                      <a:r>
                        <a:rPr lang="en-US" sz="800" dirty="0"/>
                        <a:t>Adv. Assembly, PCKA</a:t>
                      </a:r>
                    </a:p>
                  </a:txBody>
                  <a:tcPr marL="34290" marR="34290" marT="34290" marB="34290"/>
                </a:tc>
                <a:tc>
                  <a:txBody>
                    <a:bodyPr/>
                    <a:lstStyle/>
                    <a:p>
                      <a:r>
                        <a:rPr lang="en-US" sz="800" dirty="0"/>
                        <a:t>Microcontroller module (TI Delfino series)</a:t>
                      </a:r>
                    </a:p>
                  </a:txBody>
                  <a:tcPr marL="34290" marR="34290" marT="34290" marB="34290"/>
                </a:tc>
                <a:tc>
                  <a:txBody>
                    <a:bodyPr/>
                    <a:lstStyle/>
                    <a:p>
                      <a:r>
                        <a:rPr lang="en-US" sz="800" dirty="0"/>
                        <a:t>Preliminary testing complete</a:t>
                      </a:r>
                    </a:p>
                  </a:txBody>
                  <a:tcPr marL="34290" marR="34290" marT="34290" marB="34290"/>
                </a:tc>
                <a:extLst>
                  <a:ext uri="{0D108BD9-81ED-4DB2-BD59-A6C34878D82A}">
                    <a16:rowId xmlns:a16="http://schemas.microsoft.com/office/drawing/2014/main" val="10002"/>
                  </a:ext>
                </a:extLst>
              </a:tr>
              <a:tr h="188595">
                <a:tc>
                  <a:txBody>
                    <a:bodyPr/>
                    <a:lstStyle/>
                    <a:p>
                      <a:r>
                        <a:rPr lang="en-US" sz="800" dirty="0"/>
                        <a:t>PEM</a:t>
                      </a:r>
                    </a:p>
                  </a:txBody>
                  <a:tcPr marL="34290" marR="34290" marT="34290" marB="34290"/>
                </a:tc>
                <a:tc>
                  <a:txBody>
                    <a:bodyPr/>
                    <a:lstStyle/>
                    <a:p>
                      <a:r>
                        <a:rPr lang="en-US" sz="800" dirty="0"/>
                        <a:t>TBD</a:t>
                      </a:r>
                    </a:p>
                  </a:txBody>
                  <a:tcPr marL="34290" marR="3429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Adv. Assembly, PCKA</a:t>
                      </a:r>
                    </a:p>
                  </a:txBody>
                  <a:tcPr marL="34290" marR="34290" marT="34290" marB="34290"/>
                </a:tc>
                <a:tc>
                  <a:txBody>
                    <a:bodyPr/>
                    <a:lstStyle/>
                    <a:p>
                      <a:r>
                        <a:rPr lang="en-US" sz="800" dirty="0"/>
                        <a:t>Peripheral expansion module</a:t>
                      </a:r>
                    </a:p>
                  </a:txBody>
                  <a:tcPr marL="34290" marR="34290" marT="34290" marB="34290"/>
                </a:tc>
                <a:tc>
                  <a:txBody>
                    <a:bodyPr/>
                    <a:lstStyle/>
                    <a:p>
                      <a:r>
                        <a:rPr lang="en-US" sz="800" dirty="0"/>
                        <a:t>Not started</a:t>
                      </a:r>
                    </a:p>
                  </a:txBody>
                  <a:tcPr marL="34290" marR="34290" marT="34290" marB="34290"/>
                </a:tc>
                <a:extLst>
                  <a:ext uri="{0D108BD9-81ED-4DB2-BD59-A6C34878D82A}">
                    <a16:rowId xmlns:a16="http://schemas.microsoft.com/office/drawing/2014/main" val="10003"/>
                  </a:ext>
                </a:extLst>
              </a:tr>
              <a:tr h="188595">
                <a:tc>
                  <a:txBody>
                    <a:bodyPr/>
                    <a:lstStyle/>
                    <a:p>
                      <a:r>
                        <a:rPr lang="en-US" sz="800" dirty="0"/>
                        <a:t>EMI-filter</a:t>
                      </a:r>
                    </a:p>
                  </a:txBody>
                  <a:tcPr marL="34290" marR="34290" marT="34290" marB="34290"/>
                </a:tc>
                <a:tc>
                  <a:txBody>
                    <a:bodyPr/>
                    <a:lstStyle/>
                    <a:p>
                      <a:r>
                        <a:rPr lang="en-US" sz="800" dirty="0"/>
                        <a:t>PCA_PCKA_163A</a:t>
                      </a:r>
                    </a:p>
                  </a:txBody>
                  <a:tcPr marL="34290" marR="34290" marT="34290" marB="34290"/>
                </a:tc>
                <a:tc>
                  <a:txBody>
                    <a:bodyPr/>
                    <a:lstStyle/>
                    <a:p>
                      <a:r>
                        <a:rPr lang="en-US" sz="800" dirty="0"/>
                        <a:t>Adv. Assembly, PCKA</a:t>
                      </a:r>
                    </a:p>
                  </a:txBody>
                  <a:tcPr marL="34290" marR="34290" marT="34290" marB="34290"/>
                </a:tc>
                <a:tc>
                  <a:txBody>
                    <a:bodyPr/>
                    <a:lstStyle/>
                    <a:p>
                      <a:r>
                        <a:rPr lang="en-US" sz="800" dirty="0"/>
                        <a:t>EMI-filter for 270 V bus and ESD</a:t>
                      </a:r>
                    </a:p>
                  </a:txBody>
                  <a:tcPr marL="34290" marR="34290" marT="34290" marB="34290"/>
                </a:tc>
                <a:tc>
                  <a:txBody>
                    <a:bodyPr/>
                    <a:lstStyle/>
                    <a:p>
                      <a:r>
                        <a:rPr lang="en-US" sz="800" dirty="0"/>
                        <a:t>Design</a:t>
                      </a:r>
                    </a:p>
                  </a:txBody>
                  <a:tcPr marL="34290" marR="34290" marT="34290" marB="34290"/>
                </a:tc>
                <a:extLst>
                  <a:ext uri="{0D108BD9-81ED-4DB2-BD59-A6C34878D82A}">
                    <a16:rowId xmlns:a16="http://schemas.microsoft.com/office/drawing/2014/main" val="10004"/>
                  </a:ext>
                </a:extLst>
              </a:tr>
              <a:tr h="188595">
                <a:tc>
                  <a:txBody>
                    <a:bodyPr/>
                    <a:lstStyle/>
                    <a:p>
                      <a:r>
                        <a:rPr lang="en-US" sz="800" dirty="0"/>
                        <a:t>Contactors</a:t>
                      </a:r>
                    </a:p>
                  </a:txBody>
                  <a:tcPr marL="34290" marR="34290" marT="34290" marB="34290"/>
                </a:tc>
                <a:tc>
                  <a:txBody>
                    <a:bodyPr/>
                    <a:lstStyle/>
                    <a:p>
                      <a:r>
                        <a:rPr lang="en-US" sz="800" dirty="0"/>
                        <a:t>K1K06H024EAFA</a:t>
                      </a:r>
                    </a:p>
                  </a:txBody>
                  <a:tcPr marL="34290" marR="34290" marT="34290" marB="34290"/>
                </a:tc>
                <a:tc>
                  <a:txBody>
                    <a:bodyPr/>
                    <a:lstStyle/>
                    <a:p>
                      <a:r>
                        <a:rPr lang="en-US" sz="800" dirty="0"/>
                        <a:t>TE Connectivity</a:t>
                      </a:r>
                    </a:p>
                  </a:txBody>
                  <a:tcPr marL="34290" marR="34290" marT="34290" marB="34290"/>
                </a:tc>
                <a:tc>
                  <a:txBody>
                    <a:bodyPr/>
                    <a:lstStyle/>
                    <a:p>
                      <a:r>
                        <a:rPr lang="en-US" sz="800" dirty="0"/>
                        <a:t>Bi-directional breaking, 1000 Adc (1200 Adc for 180s)</a:t>
                      </a:r>
                    </a:p>
                  </a:txBody>
                  <a:tcPr marL="34290" marR="34290" marT="34290" marB="34290"/>
                </a:tc>
                <a:tc>
                  <a:txBody>
                    <a:bodyPr/>
                    <a:lstStyle/>
                    <a:p>
                      <a:r>
                        <a:rPr lang="en-US" sz="800" dirty="0"/>
                        <a:t>10-weeks lead time</a:t>
                      </a:r>
                    </a:p>
                  </a:txBody>
                  <a:tcPr marL="34290" marR="34290" marT="34290" marB="34290"/>
                </a:tc>
                <a:extLst>
                  <a:ext uri="{0D108BD9-81ED-4DB2-BD59-A6C34878D82A}">
                    <a16:rowId xmlns:a16="http://schemas.microsoft.com/office/drawing/2014/main" val="1730783448"/>
                  </a:ext>
                </a:extLst>
              </a:tr>
              <a:tr h="188595">
                <a:tc>
                  <a:txBody>
                    <a:bodyPr/>
                    <a:lstStyle/>
                    <a:p>
                      <a:r>
                        <a:rPr lang="en-US" sz="800" dirty="0"/>
                        <a:t>Connectors, control</a:t>
                      </a:r>
                    </a:p>
                  </a:txBody>
                  <a:tcPr marL="34290" marR="34290" marT="34290" marB="34290"/>
                </a:tc>
                <a:tc>
                  <a:txBody>
                    <a:bodyPr/>
                    <a:lstStyle/>
                    <a:p>
                      <a:r>
                        <a:rPr lang="en-US" sz="800" dirty="0"/>
                        <a:t>38999 Series III</a:t>
                      </a:r>
                    </a:p>
                  </a:txBody>
                  <a:tcPr marL="34290" marR="34290" marT="34290" marB="34290"/>
                </a:tc>
                <a:tc>
                  <a:txBody>
                    <a:bodyPr/>
                    <a:lstStyle/>
                    <a:p>
                      <a:r>
                        <a:rPr lang="en-US" sz="800" dirty="0"/>
                        <a:t>Wesco Air</a:t>
                      </a:r>
                    </a:p>
                  </a:txBody>
                  <a:tcPr marL="34290" marR="34290" marT="34290" marB="34290"/>
                </a:tc>
                <a:tc>
                  <a:txBody>
                    <a:bodyPr/>
                    <a:lstStyle/>
                    <a:p>
                      <a:r>
                        <a:rPr lang="en-US" sz="800" dirty="0"/>
                        <a:t>Standard low-current connector series for military application</a:t>
                      </a:r>
                    </a:p>
                  </a:txBody>
                  <a:tcPr marL="34290" marR="34290" marT="34290" marB="34290"/>
                </a:tc>
                <a:tc>
                  <a:txBody>
                    <a:bodyPr/>
                    <a:lstStyle/>
                    <a:p>
                      <a:r>
                        <a:rPr lang="en-US" sz="800" dirty="0"/>
                        <a:t>In-house</a:t>
                      </a:r>
                    </a:p>
                  </a:txBody>
                  <a:tcPr marL="34290" marR="34290" marT="34290" marB="34290"/>
                </a:tc>
                <a:extLst>
                  <a:ext uri="{0D108BD9-81ED-4DB2-BD59-A6C34878D82A}">
                    <a16:rowId xmlns:a16="http://schemas.microsoft.com/office/drawing/2014/main" val="3145786438"/>
                  </a:ext>
                </a:extLst>
              </a:tr>
              <a:tr h="188595">
                <a:tc>
                  <a:txBody>
                    <a:bodyPr/>
                    <a:lstStyle/>
                    <a:p>
                      <a:r>
                        <a:rPr lang="en-US" sz="800" dirty="0"/>
                        <a:t>Connectors, power</a:t>
                      </a:r>
                    </a:p>
                  </a:txBody>
                  <a:tcPr marL="34290" marR="34290" marT="34290" marB="34290"/>
                </a:tc>
                <a:tc>
                  <a:txBody>
                    <a:bodyPr/>
                    <a:lstStyle/>
                    <a:p>
                      <a:r>
                        <a:rPr lang="en-US" sz="800" dirty="0"/>
                        <a:t>XFT Series</a:t>
                      </a:r>
                    </a:p>
                  </a:txBody>
                  <a:tcPr marL="34290" marR="34290" marT="34290" marB="34290"/>
                </a:tc>
                <a:tc>
                  <a:txBody>
                    <a:bodyPr/>
                    <a:lstStyle/>
                    <a:p>
                      <a:r>
                        <a:rPr lang="en-US" sz="800" dirty="0"/>
                        <a:t>Rebling, Bisco</a:t>
                      </a:r>
                    </a:p>
                  </a:txBody>
                  <a:tcPr marL="34290" marR="34290" marT="34290" marB="34290"/>
                </a:tc>
                <a:tc>
                  <a:txBody>
                    <a:bodyPr/>
                    <a:lstStyle/>
                    <a:p>
                      <a:r>
                        <a:rPr lang="en-US" sz="800" dirty="0"/>
                        <a:t>Single-pole feed-through terminals, 2000 A 60s rating</a:t>
                      </a:r>
                    </a:p>
                  </a:txBody>
                  <a:tcPr marL="34290" marR="34290" marT="34290" marB="34290"/>
                </a:tc>
                <a:tc>
                  <a:txBody>
                    <a:bodyPr/>
                    <a:lstStyle/>
                    <a:p>
                      <a:r>
                        <a:rPr lang="en-US" sz="800" dirty="0"/>
                        <a:t>In-house</a:t>
                      </a:r>
                    </a:p>
                  </a:txBody>
                  <a:tcPr marL="34290" marR="34290" marT="34290" marB="34290"/>
                </a:tc>
                <a:extLst>
                  <a:ext uri="{0D108BD9-81ED-4DB2-BD59-A6C34878D82A}">
                    <a16:rowId xmlns:a16="http://schemas.microsoft.com/office/drawing/2014/main" val="2781363921"/>
                  </a:ext>
                </a:extLst>
              </a:tr>
              <a:tr h="188595">
                <a:tc>
                  <a:txBody>
                    <a:bodyPr/>
                    <a:lstStyle/>
                    <a:p>
                      <a:r>
                        <a:rPr lang="en-US" sz="800" dirty="0"/>
                        <a:t>Cold plate</a:t>
                      </a:r>
                    </a:p>
                  </a:txBody>
                  <a:tcPr marL="34290" marR="34290" marT="34290" marB="34290"/>
                </a:tc>
                <a:tc>
                  <a:txBody>
                    <a:bodyPr/>
                    <a:lstStyle/>
                    <a:p>
                      <a:r>
                        <a:rPr lang="en-US" sz="800" dirty="0"/>
                        <a:t>Custom</a:t>
                      </a:r>
                    </a:p>
                  </a:txBody>
                  <a:tcPr marL="34290" marR="34290" marT="34290" marB="34290"/>
                </a:tc>
                <a:tc>
                  <a:txBody>
                    <a:bodyPr/>
                    <a:lstStyle/>
                    <a:p>
                      <a:r>
                        <a:rPr lang="en-US" sz="800" dirty="0"/>
                        <a:t>Wieland Microcool</a:t>
                      </a:r>
                    </a:p>
                  </a:txBody>
                  <a:tcPr marL="34290" marR="34290" marT="34290" marB="34290"/>
                </a:tc>
                <a:tc>
                  <a:txBody>
                    <a:bodyPr/>
                    <a:lstStyle/>
                    <a:p>
                      <a:r>
                        <a:rPr lang="en-US" sz="800" dirty="0"/>
                        <a:t>Liquid cold plate with micro-channels</a:t>
                      </a:r>
                    </a:p>
                  </a:txBody>
                  <a:tcPr marL="34290" marR="34290" marT="34290" marB="34290"/>
                </a:tc>
                <a:tc>
                  <a:txBody>
                    <a:bodyPr/>
                    <a:lstStyle/>
                    <a:p>
                      <a:r>
                        <a:rPr lang="en-US" sz="800" dirty="0"/>
                        <a:t>Design</a:t>
                      </a:r>
                    </a:p>
                  </a:txBody>
                  <a:tcPr marL="34290" marR="34290" marT="34290" marB="34290"/>
                </a:tc>
                <a:extLst>
                  <a:ext uri="{0D108BD9-81ED-4DB2-BD59-A6C34878D82A}">
                    <a16:rowId xmlns:a16="http://schemas.microsoft.com/office/drawing/2014/main" val="872032609"/>
                  </a:ext>
                </a:extLst>
              </a:tr>
              <a:tr h="188595">
                <a:tc>
                  <a:txBody>
                    <a:bodyPr/>
                    <a:lstStyle/>
                    <a:p>
                      <a:r>
                        <a:rPr lang="en-US" sz="800" dirty="0"/>
                        <a:t>Housing</a:t>
                      </a:r>
                    </a:p>
                  </a:txBody>
                  <a:tcPr marL="34290" marR="34290" marT="34290" marB="34290"/>
                </a:tc>
                <a:tc>
                  <a:txBody>
                    <a:bodyPr/>
                    <a:lstStyle/>
                    <a:p>
                      <a:r>
                        <a:rPr lang="en-US" sz="800" dirty="0"/>
                        <a:t>Custom</a:t>
                      </a:r>
                    </a:p>
                  </a:txBody>
                  <a:tcPr marL="34290" marR="34290" marT="34290" marB="34290"/>
                </a:tc>
                <a:tc>
                  <a:txBody>
                    <a:bodyPr/>
                    <a:lstStyle/>
                    <a:p>
                      <a:r>
                        <a:rPr lang="en-US" sz="800" dirty="0"/>
                        <a:t>TBD</a:t>
                      </a:r>
                    </a:p>
                  </a:txBody>
                  <a:tcPr marL="34290" marR="34290" marT="34290" marB="34290"/>
                </a:tc>
                <a:tc>
                  <a:txBody>
                    <a:bodyPr/>
                    <a:lstStyle/>
                    <a:p>
                      <a:r>
                        <a:rPr lang="en-US" sz="800" dirty="0"/>
                        <a:t>Aluminum panels, anodized (MIL-A-8625 Type III, Class 1)</a:t>
                      </a:r>
                    </a:p>
                  </a:txBody>
                  <a:tcPr marL="34290" marR="34290" marT="34290" marB="34290"/>
                </a:tc>
                <a:tc>
                  <a:txBody>
                    <a:bodyPr/>
                    <a:lstStyle/>
                    <a:p>
                      <a:r>
                        <a:rPr lang="en-US" sz="800" dirty="0"/>
                        <a:t>Design</a:t>
                      </a:r>
                    </a:p>
                  </a:txBody>
                  <a:tcPr marL="34290" marR="34290" marT="34290" marB="34290"/>
                </a:tc>
                <a:extLst>
                  <a:ext uri="{0D108BD9-81ED-4DB2-BD59-A6C34878D82A}">
                    <a16:rowId xmlns:a16="http://schemas.microsoft.com/office/drawing/2014/main" val="1024808080"/>
                  </a:ext>
                </a:extLst>
              </a:tr>
            </a:tbl>
          </a:graphicData>
        </a:graphic>
      </p:graphicFrame>
      <p:sp>
        <p:nvSpPr>
          <p:cNvPr id="8" name="Content Placeholder 3">
            <a:extLst>
              <a:ext uri="{FF2B5EF4-FFF2-40B4-BE49-F238E27FC236}">
                <a16:creationId xmlns:a16="http://schemas.microsoft.com/office/drawing/2014/main" id="{77B15AB4-782F-4820-B9C4-F5F58FDB59F3}"/>
              </a:ext>
            </a:extLst>
          </p:cNvPr>
          <p:cNvSpPr txBox="1">
            <a:spLocks/>
          </p:cNvSpPr>
          <p:nvPr/>
        </p:nvSpPr>
        <p:spPr>
          <a:xfrm>
            <a:off x="97888" y="2708195"/>
            <a:ext cx="5508527" cy="1981036"/>
          </a:xfrm>
          <a:prstGeom prst="rect">
            <a:avLst/>
          </a:prstGeom>
        </p:spPr>
        <p:txBody>
          <a:bodyPr lIns="91440" rIns="91440">
            <a:noAutofit/>
          </a:bodyPr>
          <a:lstStyle>
            <a:lvl1pPr marL="285750" indent="-285750" algn="l" defTabSz="342892" rtl="0" eaLnBrk="1" latinLnBrk="0" hangingPunct="1">
              <a:lnSpc>
                <a:spcPct val="110000"/>
              </a:lnSpc>
              <a:spcBef>
                <a:spcPct val="20000"/>
              </a:spcBef>
              <a:buClr>
                <a:srgbClr val="62B5E5"/>
              </a:buClr>
              <a:buFont typeface="Arial" panose="020B0604020202020204" pitchFamily="34" charset="0"/>
              <a:buChar char="+"/>
              <a:defRPr sz="1600" kern="1200">
                <a:solidFill>
                  <a:schemeClr val="tx1"/>
                </a:solidFill>
                <a:latin typeface="+mn-lt"/>
                <a:ea typeface="+mn-ea"/>
                <a:cs typeface="+mn-cs"/>
              </a:defRPr>
            </a:lvl1pPr>
            <a:lvl2pPr marL="628642" indent="-285750" algn="l" defTabSz="342892" rtl="0" eaLnBrk="1" latinLnBrk="0" hangingPunct="1">
              <a:spcBef>
                <a:spcPct val="20000"/>
              </a:spcBef>
              <a:buFont typeface="Arial" panose="020B0604020202020204" pitchFamily="34" charset="0"/>
              <a:buChar char="+"/>
              <a:defRPr sz="1275" kern="1200">
                <a:solidFill>
                  <a:schemeClr val="tx1"/>
                </a:solidFill>
                <a:latin typeface="+mn-lt"/>
                <a:ea typeface="+mn-ea"/>
                <a:cs typeface="+mn-cs"/>
              </a:defRPr>
            </a:lvl2pPr>
            <a:lvl3pPr marL="857233" indent="-171450" algn="l" defTabSz="342892" rtl="0" eaLnBrk="1" latinLnBrk="0" hangingPunct="1">
              <a:spcBef>
                <a:spcPct val="20000"/>
              </a:spcBef>
              <a:buFont typeface="Arial" panose="020B0604020202020204" pitchFamily="34" charset="0"/>
              <a:buChar char="+"/>
              <a:defRPr sz="1200" kern="1200" baseline="0">
                <a:solidFill>
                  <a:schemeClr val="tx1"/>
                </a:solidFill>
                <a:latin typeface="+mn-lt"/>
                <a:ea typeface="+mn-ea"/>
                <a:cs typeface="+mn-cs"/>
              </a:defRPr>
            </a:lvl3pPr>
            <a:lvl4pPr marL="1200125" indent="-171450" algn="l" defTabSz="342892" rtl="0" eaLnBrk="1" latinLnBrk="0" hangingPunct="1">
              <a:spcBef>
                <a:spcPct val="20000"/>
              </a:spcBef>
              <a:buClr>
                <a:srgbClr val="70BCE8"/>
              </a:buClr>
              <a:buFont typeface="Arial" panose="020B0604020202020204" pitchFamily="34" charset="0"/>
              <a:buChar char="+"/>
              <a:defRPr sz="1125" kern="1200" baseline="0">
                <a:solidFill>
                  <a:schemeClr val="tx1"/>
                </a:solidFill>
                <a:latin typeface="+mn-lt"/>
                <a:ea typeface="+mn-ea"/>
                <a:cs typeface="+mn-cs"/>
              </a:defRPr>
            </a:lvl4pPr>
            <a:lvl5pPr marL="1371566" indent="0" algn="l" defTabSz="342892" rtl="0" eaLnBrk="1" latinLnBrk="0" hangingPunct="1">
              <a:spcBef>
                <a:spcPct val="20000"/>
              </a:spcBef>
              <a:buFontTx/>
              <a:buNone/>
              <a:defRPr sz="105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35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35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35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800" b="1" dirty="0"/>
              <a:t>Converter module details:</a:t>
            </a:r>
          </a:p>
          <a:p>
            <a:pPr marL="172641" indent="-172641"/>
            <a:r>
              <a:rPr lang="en-US" sz="800" dirty="0"/>
              <a:t>Single converter solution instead of two parallel converters</a:t>
            </a:r>
          </a:p>
          <a:p>
            <a:pPr marL="515533" lvl="1" indent="-172641"/>
            <a:r>
              <a:rPr lang="en-US" sz="800" dirty="0"/>
              <a:t>Non-isolated parallel converters with the same source and load cannot guarantee current sharing in return path -&gt; ineffective common-mode EMI-filter</a:t>
            </a:r>
          </a:p>
          <a:p>
            <a:pPr marL="515533" lvl="1" indent="-172641"/>
            <a:r>
              <a:rPr lang="en-US" sz="800" dirty="0"/>
              <a:t>New solution utilizes parallel converter structure internally but combines EMI-filters with a single common-mode choke, thus reducing current sharing problematic</a:t>
            </a:r>
          </a:p>
          <a:p>
            <a:pPr marL="172641" indent="-172641"/>
            <a:r>
              <a:rPr lang="en-US" sz="800" dirty="0"/>
              <a:t>Preliminary dimensions are 15” x 17” x 7.75” (dependent on cold plate design)</a:t>
            </a:r>
          </a:p>
          <a:p>
            <a:pPr marL="172641" indent="-172641"/>
            <a:r>
              <a:rPr lang="en-US" sz="800" dirty="0"/>
              <a:t>Preliminary weight estimate is 75 lbs for total converter</a:t>
            </a:r>
          </a:p>
          <a:p>
            <a:pPr marL="172641" indent="-172641"/>
            <a:r>
              <a:rPr lang="en-US" sz="800" dirty="0"/>
              <a:t>Module is sealed from environment:</a:t>
            </a:r>
          </a:p>
          <a:p>
            <a:pPr marL="483394" lvl="1" indent="-172641">
              <a:spcBef>
                <a:spcPts val="0"/>
              </a:spcBef>
            </a:pPr>
            <a:r>
              <a:rPr lang="en-US" sz="800" dirty="0"/>
              <a:t>Brazed or epoxied side panels</a:t>
            </a:r>
          </a:p>
          <a:p>
            <a:pPr marL="483394" lvl="1" indent="-172641">
              <a:spcBef>
                <a:spcPts val="0"/>
              </a:spcBef>
            </a:pPr>
            <a:r>
              <a:rPr lang="en-US" sz="800" dirty="0"/>
              <a:t>Lid has o-ring incorporated</a:t>
            </a:r>
          </a:p>
          <a:p>
            <a:pPr marL="172641" indent="-172641"/>
            <a:r>
              <a:rPr lang="en-US" sz="800" dirty="0"/>
              <a:t>No internal fluid connections, i.e. all coolant interfaces are outside of sealed module</a:t>
            </a:r>
          </a:p>
          <a:p>
            <a:pPr marL="172641" indent="-172641"/>
            <a:r>
              <a:rPr lang="en-US" sz="800" dirty="0"/>
              <a:t>Mounting tabs will be included with housing baseplate</a:t>
            </a:r>
          </a:p>
        </p:txBody>
      </p:sp>
      <p:pic>
        <p:nvPicPr>
          <p:cNvPr id="14" name="Picture 13" descr="A close up of a box&#10;&#10;Description automatically generated">
            <a:extLst>
              <a:ext uri="{FF2B5EF4-FFF2-40B4-BE49-F238E27FC236}">
                <a16:creationId xmlns:a16="http://schemas.microsoft.com/office/drawing/2014/main" id="{D7B9A9E2-D536-4045-A639-8215CA2C333C}"/>
              </a:ext>
            </a:extLst>
          </p:cNvPr>
          <p:cNvPicPr>
            <a:picLocks noChangeAspect="1"/>
          </p:cNvPicPr>
          <p:nvPr/>
        </p:nvPicPr>
        <p:blipFill>
          <a:blip r:embed="rId2"/>
          <a:stretch>
            <a:fillRect/>
          </a:stretch>
        </p:blipFill>
        <p:spPr>
          <a:xfrm>
            <a:off x="6661883" y="2708195"/>
            <a:ext cx="2332648" cy="1175655"/>
          </a:xfrm>
          <a:prstGeom prst="rect">
            <a:avLst/>
          </a:prstGeom>
        </p:spPr>
      </p:pic>
      <p:sp>
        <p:nvSpPr>
          <p:cNvPr id="15" name="Footer Placeholder 2">
            <a:extLst>
              <a:ext uri="{FF2B5EF4-FFF2-40B4-BE49-F238E27FC236}">
                <a16:creationId xmlns:a16="http://schemas.microsoft.com/office/drawing/2014/main" id="{86A44415-0223-4289-8145-74B16DD88D8B}"/>
              </a:ext>
            </a:extLst>
          </p:cNvPr>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pic>
        <p:nvPicPr>
          <p:cNvPr id="10" name="Picture 9" descr="A close up of a box&#10;&#10;Description automatically generated">
            <a:extLst>
              <a:ext uri="{FF2B5EF4-FFF2-40B4-BE49-F238E27FC236}">
                <a16:creationId xmlns:a16="http://schemas.microsoft.com/office/drawing/2014/main" id="{5A7D3414-5D4F-4B20-AF52-85C8BD0746B3}"/>
              </a:ext>
            </a:extLst>
          </p:cNvPr>
          <p:cNvPicPr>
            <a:picLocks noChangeAspect="1"/>
          </p:cNvPicPr>
          <p:nvPr/>
        </p:nvPicPr>
        <p:blipFill>
          <a:blip r:embed="rId3"/>
          <a:stretch>
            <a:fillRect/>
          </a:stretch>
        </p:blipFill>
        <p:spPr>
          <a:xfrm>
            <a:off x="4340226" y="3520707"/>
            <a:ext cx="2462089" cy="1268944"/>
          </a:xfrm>
          <a:prstGeom prst="rect">
            <a:avLst/>
          </a:prstGeom>
        </p:spPr>
      </p:pic>
    </p:spTree>
    <p:extLst>
      <p:ext uri="{BB962C8B-B14F-4D97-AF65-F5344CB8AC3E}">
        <p14:creationId xmlns:p14="http://schemas.microsoft.com/office/powerpoint/2010/main" val="96324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Requirements Summary</a:t>
            </a:r>
          </a:p>
        </p:txBody>
      </p:sp>
    </p:spTree>
    <p:extLst>
      <p:ext uri="{BB962C8B-B14F-4D97-AF65-F5344CB8AC3E}">
        <p14:creationId xmlns:p14="http://schemas.microsoft.com/office/powerpoint/2010/main" val="69844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Precharge Module</a:t>
            </a:r>
          </a:p>
        </p:txBody>
      </p:sp>
      <p:sp>
        <p:nvSpPr>
          <p:cNvPr id="8" name="Content Placeholder 3">
            <a:extLst>
              <a:ext uri="{FF2B5EF4-FFF2-40B4-BE49-F238E27FC236}">
                <a16:creationId xmlns:a16="http://schemas.microsoft.com/office/drawing/2014/main" id="{77B15AB4-782F-4820-B9C4-F5F58FDB59F3}"/>
              </a:ext>
            </a:extLst>
          </p:cNvPr>
          <p:cNvSpPr txBox="1">
            <a:spLocks/>
          </p:cNvSpPr>
          <p:nvPr/>
        </p:nvSpPr>
        <p:spPr>
          <a:xfrm>
            <a:off x="97888" y="805333"/>
            <a:ext cx="8684162" cy="1981036"/>
          </a:xfrm>
          <a:prstGeom prst="rect">
            <a:avLst/>
          </a:prstGeom>
        </p:spPr>
        <p:txBody>
          <a:bodyPr lIns="91440" rIns="91440">
            <a:noAutofit/>
          </a:bodyPr>
          <a:lstStyle>
            <a:lvl1pPr marL="285750" indent="-285750" algn="l" defTabSz="342892" rtl="0" eaLnBrk="1" latinLnBrk="0" hangingPunct="1">
              <a:lnSpc>
                <a:spcPct val="110000"/>
              </a:lnSpc>
              <a:spcBef>
                <a:spcPct val="20000"/>
              </a:spcBef>
              <a:buClr>
                <a:srgbClr val="62B5E5"/>
              </a:buClr>
              <a:buFont typeface="Arial" panose="020B0604020202020204" pitchFamily="34" charset="0"/>
              <a:buChar char="+"/>
              <a:defRPr sz="1600" kern="1200">
                <a:solidFill>
                  <a:schemeClr val="tx1"/>
                </a:solidFill>
                <a:latin typeface="+mn-lt"/>
                <a:ea typeface="+mn-ea"/>
                <a:cs typeface="+mn-cs"/>
              </a:defRPr>
            </a:lvl1pPr>
            <a:lvl2pPr marL="628642" indent="-285750" algn="l" defTabSz="342892" rtl="0" eaLnBrk="1" latinLnBrk="0" hangingPunct="1">
              <a:spcBef>
                <a:spcPct val="20000"/>
              </a:spcBef>
              <a:buFont typeface="Arial" panose="020B0604020202020204" pitchFamily="34" charset="0"/>
              <a:buChar char="+"/>
              <a:defRPr sz="1275" kern="1200">
                <a:solidFill>
                  <a:schemeClr val="tx1"/>
                </a:solidFill>
                <a:latin typeface="+mn-lt"/>
                <a:ea typeface="+mn-ea"/>
                <a:cs typeface="+mn-cs"/>
              </a:defRPr>
            </a:lvl2pPr>
            <a:lvl3pPr marL="857233" indent="-171450" algn="l" defTabSz="342892" rtl="0" eaLnBrk="1" latinLnBrk="0" hangingPunct="1">
              <a:spcBef>
                <a:spcPct val="20000"/>
              </a:spcBef>
              <a:buFont typeface="Arial" panose="020B0604020202020204" pitchFamily="34" charset="0"/>
              <a:buChar char="+"/>
              <a:defRPr sz="1200" kern="1200" baseline="0">
                <a:solidFill>
                  <a:schemeClr val="tx1"/>
                </a:solidFill>
                <a:latin typeface="+mn-lt"/>
                <a:ea typeface="+mn-ea"/>
                <a:cs typeface="+mn-cs"/>
              </a:defRPr>
            </a:lvl3pPr>
            <a:lvl4pPr marL="1200125" indent="-171450" algn="l" defTabSz="342892" rtl="0" eaLnBrk="1" latinLnBrk="0" hangingPunct="1">
              <a:spcBef>
                <a:spcPct val="20000"/>
              </a:spcBef>
              <a:buClr>
                <a:srgbClr val="70BCE8"/>
              </a:buClr>
              <a:buFont typeface="Arial" panose="020B0604020202020204" pitchFamily="34" charset="0"/>
              <a:buChar char="+"/>
              <a:defRPr sz="1125" kern="1200" baseline="0">
                <a:solidFill>
                  <a:schemeClr val="tx1"/>
                </a:solidFill>
                <a:latin typeface="+mn-lt"/>
                <a:ea typeface="+mn-ea"/>
                <a:cs typeface="+mn-cs"/>
              </a:defRPr>
            </a:lvl4pPr>
            <a:lvl5pPr marL="1371566" indent="0" algn="l" defTabSz="342892" rtl="0" eaLnBrk="1" latinLnBrk="0" hangingPunct="1">
              <a:spcBef>
                <a:spcPct val="20000"/>
              </a:spcBef>
              <a:buFontTx/>
              <a:buNone/>
              <a:defRPr sz="105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35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35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35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200" b="1" dirty="0"/>
              <a:t>Precharge module details:</a:t>
            </a:r>
          </a:p>
          <a:p>
            <a:pPr marL="172641" indent="-172641"/>
            <a:r>
              <a:rPr lang="en-US" sz="1200" dirty="0"/>
              <a:t>Requirement for main converter operation is that source voltage is lower or equal to ESD voltage</a:t>
            </a:r>
          </a:p>
          <a:p>
            <a:pPr marL="172641" indent="-172641"/>
            <a:r>
              <a:rPr lang="en-US" sz="1200" dirty="0"/>
              <a:t>There are potential operating conditions such as deep discharge of the ESD that may drop the ESD voltage below the source voltage that is available to charge the ESD (assumes a fixed 270 V dc bus)</a:t>
            </a:r>
          </a:p>
          <a:p>
            <a:pPr marL="172641" indent="-172641"/>
            <a:r>
              <a:rPr lang="en-US" sz="1200" dirty="0"/>
              <a:t>Hence, a simple charge circuit is required that allows the ESD to be charged up:</a:t>
            </a:r>
          </a:p>
          <a:p>
            <a:pPr marL="515533" lvl="1" indent="-172641"/>
            <a:r>
              <a:rPr lang="en-US" sz="1050" dirty="0"/>
              <a:t>First, connect main power resistor (4 </a:t>
            </a:r>
            <a:r>
              <a:rPr lang="el-GR" sz="1050" dirty="0"/>
              <a:t>Ω</a:t>
            </a:r>
            <a:r>
              <a:rPr lang="en-US" sz="1050" dirty="0"/>
              <a:t>, 600 W) through S1 from source the ESD</a:t>
            </a:r>
          </a:p>
          <a:p>
            <a:pPr marL="515533" lvl="1" indent="-172641"/>
            <a:r>
              <a:rPr lang="en-US" sz="1050" dirty="0"/>
              <a:t>Once delta voltage between source and ESD is less than 2 V, close S2 to connect 0.1 </a:t>
            </a:r>
            <a:r>
              <a:rPr lang="el-GR" sz="1050" dirty="0"/>
              <a:t>Ω</a:t>
            </a:r>
            <a:r>
              <a:rPr lang="en-US" sz="1050" dirty="0"/>
              <a:t>, 20 W resistor for final charge push</a:t>
            </a:r>
          </a:p>
          <a:p>
            <a:pPr marL="515533" lvl="1" indent="-172641"/>
            <a:r>
              <a:rPr lang="en-US" sz="1050" dirty="0"/>
              <a:t>When delta voltage between source and ESD is less than 0.5 V, open both S1 and S2</a:t>
            </a:r>
          </a:p>
          <a:p>
            <a:pPr marL="515533" lvl="1" indent="-172641"/>
            <a:r>
              <a:rPr lang="en-US" sz="1050" dirty="0"/>
              <a:t>The sequencing will be controlled by the main converter</a:t>
            </a:r>
          </a:p>
          <a:p>
            <a:pPr marL="172641" indent="-172641"/>
            <a:r>
              <a:rPr lang="en-US" sz="1200" dirty="0"/>
              <a:t>Both positive and negative connections are broken by S1 </a:t>
            </a:r>
            <a:br>
              <a:rPr lang="en-US" sz="1200" dirty="0"/>
            </a:br>
            <a:r>
              <a:rPr lang="en-US" sz="1200" dirty="0"/>
              <a:t>(DPST contactor) to avoid additional current return path when</a:t>
            </a:r>
            <a:br>
              <a:rPr lang="en-US" sz="1200" dirty="0"/>
            </a:br>
            <a:r>
              <a:rPr lang="en-US" sz="1200" dirty="0"/>
              <a:t>main converter is operating</a:t>
            </a:r>
          </a:p>
        </p:txBody>
      </p:sp>
      <p:sp>
        <p:nvSpPr>
          <p:cNvPr id="15" name="Footer Placeholder 2">
            <a:extLst>
              <a:ext uri="{FF2B5EF4-FFF2-40B4-BE49-F238E27FC236}">
                <a16:creationId xmlns:a16="http://schemas.microsoft.com/office/drawing/2014/main" id="{86A44415-0223-4289-8145-74B16DD88D8B}"/>
              </a:ext>
            </a:extLst>
          </p:cNvPr>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pic>
        <p:nvPicPr>
          <p:cNvPr id="7" name="Picture 6">
            <a:extLst>
              <a:ext uri="{FF2B5EF4-FFF2-40B4-BE49-F238E27FC236}">
                <a16:creationId xmlns:a16="http://schemas.microsoft.com/office/drawing/2014/main" id="{33D28EC7-300B-4955-9EC4-AACF17BF8FF3}"/>
              </a:ext>
            </a:extLst>
          </p:cNvPr>
          <p:cNvPicPr>
            <a:picLocks noChangeAspect="1"/>
          </p:cNvPicPr>
          <p:nvPr/>
        </p:nvPicPr>
        <p:blipFill>
          <a:blip r:embed="rId2"/>
          <a:stretch>
            <a:fillRect/>
          </a:stretch>
        </p:blipFill>
        <p:spPr>
          <a:xfrm>
            <a:off x="5191125" y="2571368"/>
            <a:ext cx="3434955" cy="2318702"/>
          </a:xfrm>
          <a:prstGeom prst="rect">
            <a:avLst/>
          </a:prstGeom>
        </p:spPr>
      </p:pic>
    </p:spTree>
    <p:extLst>
      <p:ext uri="{BB962C8B-B14F-4D97-AF65-F5344CB8AC3E}">
        <p14:creationId xmlns:p14="http://schemas.microsoft.com/office/powerpoint/2010/main" val="37407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Schematic</a:t>
            </a:r>
          </a:p>
        </p:txBody>
      </p:sp>
      <p:sp>
        <p:nvSpPr>
          <p:cNvPr id="5"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pic>
        <p:nvPicPr>
          <p:cNvPr id="77" name="Picture 76"/>
          <p:cNvPicPr>
            <a:picLocks noChangeAspect="1"/>
          </p:cNvPicPr>
          <p:nvPr/>
        </p:nvPicPr>
        <p:blipFill>
          <a:blip r:embed="rId2"/>
          <a:stretch>
            <a:fillRect/>
          </a:stretch>
        </p:blipFill>
        <p:spPr>
          <a:xfrm>
            <a:off x="1396365" y="615716"/>
            <a:ext cx="6858000" cy="4221163"/>
          </a:xfrm>
          <a:prstGeom prst="rect">
            <a:avLst/>
          </a:prstGeom>
        </p:spPr>
      </p:pic>
    </p:spTree>
    <p:extLst>
      <p:ext uri="{BB962C8B-B14F-4D97-AF65-F5344CB8AC3E}">
        <p14:creationId xmlns:p14="http://schemas.microsoft.com/office/powerpoint/2010/main" val="1748394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CERDEC 2.0 - Phase 1 Packing and Electrical Integration</a:t>
            </a:r>
          </a:p>
        </p:txBody>
      </p:sp>
      <p:sp>
        <p:nvSpPr>
          <p:cNvPr id="10" name="TextBox 9"/>
          <p:cNvSpPr txBox="1"/>
          <p:nvPr/>
        </p:nvSpPr>
        <p:spPr>
          <a:xfrm>
            <a:off x="3686876" y="3776397"/>
            <a:ext cx="1818139" cy="923330"/>
          </a:xfrm>
          <a:prstGeom prst="rect">
            <a:avLst/>
          </a:prstGeom>
          <a:noFill/>
        </p:spPr>
        <p:txBody>
          <a:bodyPr wrap="square" rtlCol="0">
            <a:spAutoFit/>
          </a:bodyPr>
          <a:lstStyle/>
          <a:p>
            <a:r>
              <a:rPr lang="en-US" sz="1350" dirty="0"/>
              <a:t>Chilling unit</a:t>
            </a:r>
          </a:p>
          <a:p>
            <a:r>
              <a:rPr lang="en-US" sz="1350" dirty="0"/>
              <a:t>Min. Flow – 2.6 Gpm</a:t>
            </a:r>
          </a:p>
          <a:p>
            <a:r>
              <a:rPr lang="en-US" sz="1350" dirty="0"/>
              <a:t>60/40 Glycol/Water mix</a:t>
            </a:r>
          </a:p>
        </p:txBody>
      </p:sp>
      <p:sp>
        <p:nvSpPr>
          <p:cNvPr id="11" name="TextBox 10"/>
          <p:cNvSpPr txBox="1"/>
          <p:nvPr/>
        </p:nvSpPr>
        <p:spPr>
          <a:xfrm>
            <a:off x="3407410" y="2982784"/>
            <a:ext cx="2887672" cy="584775"/>
          </a:xfrm>
          <a:prstGeom prst="rect">
            <a:avLst/>
          </a:prstGeom>
          <a:noFill/>
        </p:spPr>
        <p:txBody>
          <a:bodyPr wrap="square" rtlCol="0">
            <a:spAutoFit/>
          </a:bodyPr>
          <a:lstStyle/>
          <a:p>
            <a:r>
              <a:rPr lang="en-US" sz="1600" dirty="0"/>
              <a:t>300kW Bi-directional buck converter</a:t>
            </a:r>
          </a:p>
        </p:txBody>
      </p:sp>
      <p:sp>
        <p:nvSpPr>
          <p:cNvPr id="12" name="TextBox 11"/>
          <p:cNvSpPr txBox="1"/>
          <p:nvPr/>
        </p:nvSpPr>
        <p:spPr>
          <a:xfrm>
            <a:off x="3486785" y="2025958"/>
            <a:ext cx="2728922" cy="923330"/>
          </a:xfrm>
          <a:prstGeom prst="rect">
            <a:avLst/>
          </a:prstGeom>
          <a:noFill/>
        </p:spPr>
        <p:txBody>
          <a:bodyPr wrap="square" rtlCol="0">
            <a:spAutoFit/>
          </a:bodyPr>
          <a:lstStyle/>
          <a:p>
            <a:r>
              <a:rPr lang="en-US" sz="1350" dirty="0"/>
              <a:t>Lithium ion capacitor module bank</a:t>
            </a:r>
          </a:p>
          <a:p>
            <a:r>
              <a:rPr lang="en-US" sz="1350" dirty="0"/>
              <a:t>(9) 12 cell 3300F capacitors in series</a:t>
            </a:r>
          </a:p>
        </p:txBody>
      </p:sp>
      <p:sp>
        <p:nvSpPr>
          <p:cNvPr id="24" name="TextBox 23"/>
          <p:cNvSpPr txBox="1"/>
          <p:nvPr/>
        </p:nvSpPr>
        <p:spPr>
          <a:xfrm>
            <a:off x="3165655" y="737578"/>
            <a:ext cx="2492195" cy="1131079"/>
          </a:xfrm>
          <a:prstGeom prst="rect">
            <a:avLst/>
          </a:prstGeom>
          <a:noFill/>
        </p:spPr>
        <p:txBody>
          <a:bodyPr wrap="square" rtlCol="0">
            <a:spAutoFit/>
          </a:bodyPr>
          <a:lstStyle/>
          <a:p>
            <a:r>
              <a:rPr lang="en-US" sz="1350" dirty="0"/>
              <a:t>Knockdown stacking rack cabinet</a:t>
            </a:r>
          </a:p>
          <a:p>
            <a:r>
              <a:rPr lang="en-US" sz="1350" dirty="0"/>
              <a:t>1500 lb weight capacity</a:t>
            </a:r>
          </a:p>
          <a:p>
            <a:r>
              <a:rPr lang="en-US" sz="1350" dirty="0"/>
              <a:t>High airflow perforated doors</a:t>
            </a:r>
          </a:p>
          <a:p>
            <a:r>
              <a:rPr lang="en-US" sz="1350" dirty="0"/>
              <a:t>Locking/swivel wheels</a:t>
            </a:r>
          </a:p>
        </p:txBody>
      </p:sp>
      <p:pic>
        <p:nvPicPr>
          <p:cNvPr id="3" name="Picture 2"/>
          <p:cNvPicPr>
            <a:picLocks noChangeAspect="1"/>
          </p:cNvPicPr>
          <p:nvPr/>
        </p:nvPicPr>
        <p:blipFill>
          <a:blip r:embed="rId3"/>
          <a:stretch>
            <a:fillRect/>
          </a:stretch>
        </p:blipFill>
        <p:spPr>
          <a:xfrm>
            <a:off x="257335" y="3117912"/>
            <a:ext cx="2953457" cy="1683058"/>
          </a:xfrm>
          <a:prstGeom prst="rect">
            <a:avLst/>
          </a:prstGeom>
        </p:spPr>
      </p:pic>
      <p:pic>
        <p:nvPicPr>
          <p:cNvPr id="4" name="Picture 3"/>
          <p:cNvPicPr>
            <a:picLocks noChangeAspect="1"/>
          </p:cNvPicPr>
          <p:nvPr/>
        </p:nvPicPr>
        <p:blipFill>
          <a:blip r:embed="rId4"/>
          <a:stretch>
            <a:fillRect/>
          </a:stretch>
        </p:blipFill>
        <p:spPr>
          <a:xfrm>
            <a:off x="208516" y="942720"/>
            <a:ext cx="2991689" cy="2040064"/>
          </a:xfrm>
          <a:prstGeom prst="rect">
            <a:avLst/>
          </a:prstGeom>
        </p:spPr>
      </p:pic>
      <p:pic>
        <p:nvPicPr>
          <p:cNvPr id="9" name="Picture 8"/>
          <p:cNvPicPr>
            <a:picLocks noChangeAspect="1"/>
          </p:cNvPicPr>
          <p:nvPr/>
        </p:nvPicPr>
        <p:blipFill>
          <a:blip r:embed="rId5"/>
          <a:stretch>
            <a:fillRect/>
          </a:stretch>
        </p:blipFill>
        <p:spPr>
          <a:xfrm>
            <a:off x="6298121" y="745869"/>
            <a:ext cx="2543852" cy="2169923"/>
          </a:xfrm>
          <a:prstGeom prst="rect">
            <a:avLst/>
          </a:prstGeom>
        </p:spPr>
      </p:pic>
      <p:cxnSp>
        <p:nvCxnSpPr>
          <p:cNvPr id="26" name="Elbow Connector 25"/>
          <p:cNvCxnSpPr>
            <a:stCxn id="24" idx="3"/>
          </p:cNvCxnSpPr>
          <p:nvPr/>
        </p:nvCxnSpPr>
        <p:spPr>
          <a:xfrm>
            <a:off x="5657849" y="1187702"/>
            <a:ext cx="782436" cy="3652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3"/>
          </p:cNvCxnSpPr>
          <p:nvPr/>
        </p:nvCxnSpPr>
        <p:spPr>
          <a:xfrm flipV="1">
            <a:off x="6295082" y="2038967"/>
            <a:ext cx="925021" cy="546142"/>
          </a:xfrm>
          <a:prstGeom prst="bentConnector3">
            <a:avLst>
              <a:gd name="adj1" fmla="val 87366"/>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6295082" y="3071132"/>
            <a:ext cx="2675149" cy="1987599"/>
          </a:xfrm>
          <a:prstGeom prst="rect">
            <a:avLst/>
          </a:prstGeom>
        </p:spPr>
      </p:pic>
      <p:cxnSp>
        <p:nvCxnSpPr>
          <p:cNvPr id="21" name="Elbow Connector 20"/>
          <p:cNvCxnSpPr>
            <a:stCxn id="11" idx="3"/>
          </p:cNvCxnSpPr>
          <p:nvPr/>
        </p:nvCxnSpPr>
        <p:spPr>
          <a:xfrm>
            <a:off x="6295082" y="3275172"/>
            <a:ext cx="1918059" cy="2651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3"/>
          </p:cNvCxnSpPr>
          <p:nvPr/>
        </p:nvCxnSpPr>
        <p:spPr>
          <a:xfrm flipV="1">
            <a:off x="5505015" y="3880871"/>
            <a:ext cx="862946" cy="2417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Footer Placeholder 2"/>
          <p:cNvSpPr>
            <a:spLocks noGrp="1"/>
          </p:cNvSpPr>
          <p:nvPr>
            <p:ph type="ftr" sz="quarter" idx="4294967295"/>
          </p:nvPr>
        </p:nvSpPr>
        <p:spPr>
          <a:xfrm>
            <a:off x="1996440" y="4812885"/>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98874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Energy Storage System Interface</a:t>
            </a:r>
          </a:p>
        </p:txBody>
      </p:sp>
    </p:spTree>
    <p:extLst>
      <p:ext uri="{BB962C8B-B14F-4D97-AF65-F5344CB8AC3E}">
        <p14:creationId xmlns:p14="http://schemas.microsoft.com/office/powerpoint/2010/main" val="2723400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297204" y="902274"/>
            <a:ext cx="2594395" cy="2738849"/>
          </a:xfrm>
          <a:prstGeom prst="rect">
            <a:avLst/>
          </a:prstGeom>
        </p:spPr>
      </p:pic>
      <p:pic>
        <p:nvPicPr>
          <p:cNvPr id="6" name="Picture 5"/>
          <p:cNvPicPr>
            <a:picLocks noChangeAspect="1"/>
          </p:cNvPicPr>
          <p:nvPr/>
        </p:nvPicPr>
        <p:blipFill>
          <a:blip r:embed="rId4"/>
          <a:stretch>
            <a:fillRect/>
          </a:stretch>
        </p:blipFill>
        <p:spPr>
          <a:xfrm>
            <a:off x="3063803" y="2534874"/>
            <a:ext cx="1964229" cy="2304846"/>
          </a:xfrm>
          <a:prstGeom prst="rect">
            <a:avLst/>
          </a:prstGeom>
        </p:spPr>
      </p:pic>
      <p:pic>
        <p:nvPicPr>
          <p:cNvPr id="5" name="Picture 4"/>
          <p:cNvPicPr>
            <a:picLocks noChangeAspect="1"/>
          </p:cNvPicPr>
          <p:nvPr/>
        </p:nvPicPr>
        <p:blipFill>
          <a:blip r:embed="rId5"/>
          <a:stretch>
            <a:fillRect/>
          </a:stretch>
        </p:blipFill>
        <p:spPr>
          <a:xfrm>
            <a:off x="132746" y="1694301"/>
            <a:ext cx="2525477" cy="2662150"/>
          </a:xfrm>
          <a:prstGeom prst="rect">
            <a:avLst/>
          </a:prstGeom>
        </p:spPr>
      </p:pic>
      <p:sp>
        <p:nvSpPr>
          <p:cNvPr id="2" name="Title 1"/>
          <p:cNvSpPr>
            <a:spLocks noGrp="1"/>
          </p:cNvSpPr>
          <p:nvPr>
            <p:ph type="title"/>
          </p:nvPr>
        </p:nvSpPr>
        <p:spPr/>
        <p:txBody>
          <a:bodyPr/>
          <a:lstStyle/>
          <a:p>
            <a:r>
              <a:rPr lang="en-US" dirty="0" smtClean="0"/>
              <a:t>CERDEC 2.0 - Phase 2</a:t>
            </a:r>
            <a:endParaRPr lang="en-US" dirty="0"/>
          </a:p>
        </p:txBody>
      </p:sp>
      <p:sp>
        <p:nvSpPr>
          <p:cNvPr id="3" name="TextBox 2"/>
          <p:cNvSpPr txBox="1"/>
          <p:nvPr/>
        </p:nvSpPr>
        <p:spPr>
          <a:xfrm>
            <a:off x="2180766" y="1606632"/>
            <a:ext cx="3015548" cy="507831"/>
          </a:xfrm>
          <a:prstGeom prst="rect">
            <a:avLst/>
          </a:prstGeom>
          <a:noFill/>
        </p:spPr>
        <p:txBody>
          <a:bodyPr wrap="square" rtlCol="0">
            <a:spAutoFit/>
          </a:bodyPr>
          <a:lstStyle/>
          <a:p>
            <a:r>
              <a:rPr lang="en-US" sz="1350" dirty="0"/>
              <a:t>Lithium ion capacitor module bank</a:t>
            </a:r>
          </a:p>
          <a:p>
            <a:r>
              <a:rPr lang="en-US" sz="1350" dirty="0"/>
              <a:t>(9) 12 cell 3300F capacitors in series</a:t>
            </a:r>
          </a:p>
        </p:txBody>
      </p:sp>
      <p:sp>
        <p:nvSpPr>
          <p:cNvPr id="11" name="TextBox 10"/>
          <p:cNvSpPr txBox="1"/>
          <p:nvPr/>
        </p:nvSpPr>
        <p:spPr>
          <a:xfrm>
            <a:off x="6150566" y="4203634"/>
            <a:ext cx="2887672" cy="715581"/>
          </a:xfrm>
          <a:prstGeom prst="rect">
            <a:avLst/>
          </a:prstGeom>
          <a:noFill/>
        </p:spPr>
        <p:txBody>
          <a:bodyPr wrap="square" rtlCol="0">
            <a:spAutoFit/>
          </a:bodyPr>
          <a:lstStyle/>
          <a:p>
            <a:r>
              <a:rPr lang="en-US" sz="1350" dirty="0"/>
              <a:t>Lithium ion battery module bank</a:t>
            </a:r>
          </a:p>
          <a:p>
            <a:r>
              <a:rPr lang="en-US" sz="1350" dirty="0"/>
              <a:t>(8) 12 cell (18Ah) modules in series</a:t>
            </a:r>
          </a:p>
          <a:p>
            <a:endParaRPr lang="en-US" sz="1350" dirty="0"/>
          </a:p>
        </p:txBody>
      </p:sp>
      <p:sp>
        <p:nvSpPr>
          <p:cNvPr id="21" name="TextBox 20"/>
          <p:cNvSpPr txBox="1"/>
          <p:nvPr/>
        </p:nvSpPr>
        <p:spPr>
          <a:xfrm>
            <a:off x="3228457" y="760648"/>
            <a:ext cx="2887672" cy="507831"/>
          </a:xfrm>
          <a:prstGeom prst="rect">
            <a:avLst/>
          </a:prstGeom>
          <a:noFill/>
        </p:spPr>
        <p:txBody>
          <a:bodyPr wrap="square" rtlCol="0">
            <a:spAutoFit/>
          </a:bodyPr>
          <a:lstStyle/>
          <a:p>
            <a:r>
              <a:rPr lang="en-US" sz="1350" dirty="0"/>
              <a:t>300kW Bi-directional buck converters</a:t>
            </a:r>
          </a:p>
        </p:txBody>
      </p:sp>
      <p:cxnSp>
        <p:nvCxnSpPr>
          <p:cNvPr id="17" name="Elbow Connector 16"/>
          <p:cNvCxnSpPr>
            <a:stCxn id="3" idx="3"/>
          </p:cNvCxnSpPr>
          <p:nvPr/>
        </p:nvCxnSpPr>
        <p:spPr>
          <a:xfrm>
            <a:off x="4909688" y="1854292"/>
            <a:ext cx="1750803" cy="3402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21" idx="3"/>
          </p:cNvCxnSpPr>
          <p:nvPr/>
        </p:nvCxnSpPr>
        <p:spPr>
          <a:xfrm>
            <a:off x="5375256" y="902274"/>
            <a:ext cx="1906694" cy="44288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flipH="1" flipV="1">
            <a:off x="6023508" y="3120080"/>
            <a:ext cx="1480203" cy="902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45552" y="3768022"/>
            <a:ext cx="570577" cy="300082"/>
          </a:xfrm>
          <a:prstGeom prst="rect">
            <a:avLst/>
          </a:prstGeom>
          <a:noFill/>
        </p:spPr>
        <p:txBody>
          <a:bodyPr wrap="square" rtlCol="0">
            <a:spAutoFit/>
          </a:bodyPr>
          <a:lstStyle/>
          <a:p>
            <a:r>
              <a:rPr lang="en-US" sz="1350" dirty="0"/>
              <a:t>BMS</a:t>
            </a:r>
          </a:p>
        </p:txBody>
      </p:sp>
      <p:cxnSp>
        <p:nvCxnSpPr>
          <p:cNvPr id="15" name="Straight Connector 14"/>
          <p:cNvCxnSpPr>
            <a:stCxn id="19" idx="1"/>
          </p:cNvCxnSpPr>
          <p:nvPr/>
        </p:nvCxnSpPr>
        <p:spPr>
          <a:xfrm flipH="1">
            <a:off x="4326945" y="3918062"/>
            <a:ext cx="121860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90653" y="4203634"/>
            <a:ext cx="578826" cy="300082"/>
          </a:xfrm>
          <a:prstGeom prst="rect">
            <a:avLst/>
          </a:prstGeom>
          <a:noFill/>
        </p:spPr>
        <p:txBody>
          <a:bodyPr wrap="square" rtlCol="0">
            <a:spAutoFit/>
          </a:bodyPr>
          <a:lstStyle/>
          <a:p>
            <a:r>
              <a:rPr lang="en-US" sz="1350" dirty="0"/>
              <a:t>Fuse</a:t>
            </a:r>
          </a:p>
        </p:txBody>
      </p:sp>
      <p:cxnSp>
        <p:nvCxnSpPr>
          <p:cNvPr id="24" name="Straight Connector 23"/>
          <p:cNvCxnSpPr>
            <a:stCxn id="22" idx="1"/>
          </p:cNvCxnSpPr>
          <p:nvPr/>
        </p:nvCxnSpPr>
        <p:spPr>
          <a:xfrm flipH="1">
            <a:off x="4395159" y="4353676"/>
            <a:ext cx="995495" cy="97328"/>
          </a:xfrm>
          <a:prstGeom prst="line">
            <a:avLst/>
          </a:prstGeom>
        </p:spPr>
        <p:style>
          <a:lnRef idx="1">
            <a:schemeClr val="accent1"/>
          </a:lnRef>
          <a:fillRef idx="0">
            <a:schemeClr val="accent1"/>
          </a:fillRef>
          <a:effectRef idx="0">
            <a:schemeClr val="accent1"/>
          </a:effectRef>
          <a:fontRef idx="minor">
            <a:schemeClr val="tx1"/>
          </a:fontRef>
        </p:style>
      </p:cxnSp>
      <p:sp>
        <p:nvSpPr>
          <p:cNvPr id="16" name="Footer Placeholder 2"/>
          <p:cNvSpPr>
            <a:spLocks noGrp="1"/>
          </p:cNvSpPr>
          <p:nvPr>
            <p:ph type="ftr" sz="quarter" idx="4294967295"/>
          </p:nvPr>
        </p:nvSpPr>
        <p:spPr>
          <a:xfrm>
            <a:off x="1784630" y="4873699"/>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611374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67866"/>
            <a:ext cx="5829300" cy="609600"/>
          </a:xfrm>
        </p:spPr>
        <p:txBody>
          <a:bodyPr/>
          <a:lstStyle/>
          <a:p>
            <a:r>
              <a:rPr lang="en-US" sz="1800" dirty="0"/>
              <a:t>System Architecture / Overview</a:t>
            </a:r>
          </a:p>
        </p:txBody>
      </p:sp>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0" y="670930"/>
            <a:ext cx="9144000" cy="3746947"/>
          </a:xfrm>
          <a:prstGeom prst="rect">
            <a:avLst/>
          </a:prstGeom>
        </p:spPr>
      </p:pic>
      <p:sp>
        <p:nvSpPr>
          <p:cNvPr id="5" name="Footer Placeholder 2">
            <a:extLst>
              <a:ext uri="{FF2B5EF4-FFF2-40B4-BE49-F238E27FC236}">
                <a16:creationId xmlns:a16="http://schemas.microsoft.com/office/drawing/2014/main" id="{F0FD4911-BBC5-437D-A26E-2277CF14CBEA}"/>
              </a:ext>
            </a:extLst>
          </p:cNvPr>
          <p:cNvSpPr txBox="1">
            <a:spLocks/>
          </p:cNvSpPr>
          <p:nvPr/>
        </p:nvSpPr>
        <p:spPr>
          <a:xfrm>
            <a:off x="1784630" y="4873699"/>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5671575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080" y="67866"/>
            <a:ext cx="7119620" cy="609600"/>
          </a:xfrm>
        </p:spPr>
        <p:txBody>
          <a:bodyPr/>
          <a:lstStyle/>
          <a:p>
            <a:r>
              <a:rPr lang="en-US" sz="1800" dirty="0"/>
              <a:t>Wiring Interface List (to be updated with final)</a:t>
            </a:r>
          </a:p>
        </p:txBody>
      </p:sp>
      <p:pic>
        <p:nvPicPr>
          <p:cNvPr id="3" name="Picture 2">
            <a:extLst>
              <a:ext uri="{FF2B5EF4-FFF2-40B4-BE49-F238E27FC236}">
                <a16:creationId xmlns:a16="http://schemas.microsoft.com/office/drawing/2014/main" id="{12525808-DB7A-4903-8B27-44785E6EFD3B}"/>
              </a:ext>
            </a:extLst>
          </p:cNvPr>
          <p:cNvPicPr>
            <a:picLocks noChangeAspect="1"/>
          </p:cNvPicPr>
          <p:nvPr/>
        </p:nvPicPr>
        <p:blipFill>
          <a:blip r:embed="rId2"/>
          <a:stretch>
            <a:fillRect/>
          </a:stretch>
        </p:blipFill>
        <p:spPr>
          <a:xfrm>
            <a:off x="0" y="1627322"/>
            <a:ext cx="9144000" cy="1888856"/>
          </a:xfrm>
          <a:prstGeom prst="rect">
            <a:avLst/>
          </a:prstGeom>
        </p:spPr>
      </p:pic>
    </p:spTree>
    <p:extLst>
      <p:ext uri="{BB962C8B-B14F-4D97-AF65-F5344CB8AC3E}">
        <p14:creationId xmlns:p14="http://schemas.microsoft.com/office/powerpoint/2010/main" val="24313096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1, LC1: Cooling - pcka/esl</a:t>
            </a:r>
          </a:p>
        </p:txBody>
      </p:sp>
      <p:sp>
        <p:nvSpPr>
          <p:cNvPr id="3" name="Content Placeholder 2"/>
          <p:cNvSpPr>
            <a:spLocks noGrp="1"/>
          </p:cNvSpPr>
          <p:nvPr>
            <p:ph idx="1"/>
          </p:nvPr>
        </p:nvSpPr>
        <p:spPr>
          <a:xfrm>
            <a:off x="88900" y="974271"/>
            <a:ext cx="8521700" cy="37719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Liquid cooling provided for Converter Module</a:t>
            </a:r>
          </a:p>
          <a:p>
            <a:r>
              <a:rPr lang="en-US" dirty="0"/>
              <a:t>Glycol/Water mixture pumped through at 2.5 GPM, 20ºC (To Be Confirmed)</a:t>
            </a:r>
          </a:p>
          <a:p>
            <a:r>
              <a:rPr lang="en-US" dirty="0"/>
              <a:t>EP providing connectors, tubing, and external pump. ESL responsible for internal routing</a:t>
            </a:r>
          </a:p>
          <a:p>
            <a:r>
              <a:rPr lang="en-US" dirty="0"/>
              <a:t>ISO 7241-1 Series B Quick connectors, 316 stainless steel, TBD size</a:t>
            </a:r>
          </a:p>
        </p:txBody>
      </p:sp>
      <p:sp>
        <p:nvSpPr>
          <p:cNvPr id="5" name="Oval 4"/>
          <p:cNvSpPr/>
          <p:nvPr/>
        </p:nvSpPr>
        <p:spPr>
          <a:xfrm>
            <a:off x="3722915" y="1398814"/>
            <a:ext cx="2182586" cy="3211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2" y="1066800"/>
            <a:ext cx="5321617" cy="2180645"/>
          </a:xfrm>
          <a:prstGeom prst="rect">
            <a:avLst/>
          </a:prstGeom>
        </p:spPr>
      </p:pic>
    </p:spTree>
    <p:extLst>
      <p:ext uri="{BB962C8B-B14F-4D97-AF65-F5344CB8AC3E}">
        <p14:creationId xmlns:p14="http://schemas.microsoft.com/office/powerpoint/2010/main" val="281192322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2, P1: 270V source - pcka</a:t>
            </a:r>
          </a:p>
        </p:txBody>
      </p:sp>
      <p:sp>
        <p:nvSpPr>
          <p:cNvPr id="3" name="Content Placeholder 2"/>
          <p:cNvSpPr>
            <a:spLocks noGrp="1"/>
          </p:cNvSpPr>
          <p:nvPr>
            <p:ph idx="1"/>
          </p:nvPr>
        </p:nvSpPr>
        <p:spPr>
          <a:xfrm>
            <a:off x="88900" y="3242553"/>
            <a:ext cx="8521700" cy="1503618"/>
          </a:xfrm>
        </p:spPr>
        <p:txBody>
          <a:bodyPr/>
          <a:lstStyle/>
          <a:p>
            <a:r>
              <a:rPr lang="en-US" dirty="0"/>
              <a:t>Source terminal to load terminal connection, positive and negative</a:t>
            </a:r>
          </a:p>
          <a:p>
            <a:r>
              <a:rPr lang="en-US" dirty="0"/>
              <a:t>4/0 AWG wiring to support full current capability based on existing understanding of load cycle</a:t>
            </a:r>
          </a:p>
          <a:p>
            <a:r>
              <a:rPr lang="en-US" dirty="0"/>
              <a:t>External connection through </a:t>
            </a:r>
            <a:r>
              <a:rPr lang="en-US" dirty="0" smtClean="0"/>
              <a:t>power </a:t>
            </a:r>
            <a:r>
              <a:rPr lang="en-US" dirty="0"/>
              <a:t>connector </a:t>
            </a:r>
            <a:r>
              <a:rPr lang="en-US" dirty="0" smtClean="0"/>
              <a:t>(prefer Rebling </a:t>
            </a:r>
            <a:r>
              <a:rPr lang="en-US" dirty="0"/>
              <a:t>7000 </a:t>
            </a:r>
            <a:r>
              <a:rPr lang="en-US" dirty="0" smtClean="0"/>
              <a:t>Series)</a:t>
            </a:r>
            <a:endParaRPr lang="en-US" dirty="0"/>
          </a:p>
          <a:p>
            <a:r>
              <a:rPr lang="en-US" dirty="0"/>
              <a:t>Source current is monitored with integrated current sensor (see C1) to allow control flexibility (voltage, current assist, etc.)</a:t>
            </a:r>
          </a:p>
        </p:txBody>
      </p:sp>
      <p:sp>
        <p:nvSpPr>
          <p:cNvPr id="5" name="Oval 4"/>
          <p:cNvSpPr/>
          <p:nvPr/>
        </p:nvSpPr>
        <p:spPr>
          <a:xfrm>
            <a:off x="7868195" y="676656"/>
            <a:ext cx="1275805" cy="939655"/>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823603"/>
            <a:ext cx="5321617" cy="2180645"/>
          </a:xfrm>
          <a:prstGeom prst="rect">
            <a:avLst/>
          </a:prstGeom>
        </p:spPr>
      </p:pic>
    </p:spTree>
    <p:extLst>
      <p:ext uri="{BB962C8B-B14F-4D97-AF65-F5344CB8AC3E}">
        <p14:creationId xmlns:p14="http://schemas.microsoft.com/office/powerpoint/2010/main" val="8364183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3, P2: Load Connection - pcka</a:t>
            </a:r>
          </a:p>
        </p:txBody>
      </p:sp>
      <p:sp>
        <p:nvSpPr>
          <p:cNvPr id="3" name="Content Placeholder 2"/>
          <p:cNvSpPr>
            <a:spLocks noGrp="1"/>
          </p:cNvSpPr>
          <p:nvPr>
            <p:ph idx="1"/>
          </p:nvPr>
        </p:nvSpPr>
        <p:spPr>
          <a:xfrm>
            <a:off x="88900" y="3186802"/>
            <a:ext cx="8521700" cy="1191148"/>
          </a:xfrm>
          <a:solidFill>
            <a:srgbClr val="FFFF00"/>
          </a:solidFill>
        </p:spPr>
        <p:txBody>
          <a:bodyPr/>
          <a:lstStyle/>
          <a:p>
            <a:r>
              <a:rPr lang="en-US" dirty="0"/>
              <a:t>Load terminal to converter connection, positive and negative</a:t>
            </a:r>
          </a:p>
          <a:p>
            <a:r>
              <a:rPr lang="en-US" dirty="0"/>
              <a:t>4/0 AWG wiring to support full current capability based on existing understanding of load cycle</a:t>
            </a:r>
          </a:p>
          <a:p>
            <a:r>
              <a:rPr lang="en-US" dirty="0"/>
              <a:t>External connection through </a:t>
            </a:r>
            <a:r>
              <a:rPr lang="en-US" dirty="0" smtClean="0"/>
              <a:t>power </a:t>
            </a:r>
            <a:r>
              <a:rPr lang="en-US" dirty="0"/>
              <a:t>connector </a:t>
            </a:r>
            <a:r>
              <a:rPr lang="en-US" dirty="0" smtClean="0"/>
              <a:t>(prefer Rebling </a:t>
            </a:r>
            <a:r>
              <a:rPr lang="en-US" dirty="0"/>
              <a:t>7000 </a:t>
            </a:r>
            <a:r>
              <a:rPr lang="en-US" dirty="0" smtClean="0"/>
              <a:t>Series)</a:t>
            </a:r>
            <a:endParaRPr lang="en-US" dirty="0"/>
          </a:p>
          <a:p>
            <a:r>
              <a:rPr lang="en-US" dirty="0"/>
              <a:t>Converter connection with Rebling XFT series </a:t>
            </a:r>
            <a:r>
              <a:rPr lang="en-US" dirty="0">
                <a:solidFill>
                  <a:srgbClr val="FFFF00"/>
                </a:solidFill>
              </a:rPr>
              <a:t>(feedthrough terminal block)</a:t>
            </a:r>
          </a:p>
        </p:txBody>
      </p:sp>
      <p:sp>
        <p:nvSpPr>
          <p:cNvPr id="5" name="Oval 4"/>
          <p:cNvSpPr/>
          <p:nvPr/>
        </p:nvSpPr>
        <p:spPr>
          <a:xfrm>
            <a:off x="7822690" y="1828799"/>
            <a:ext cx="1266445" cy="560833"/>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676078" y="859536"/>
            <a:ext cx="5321617" cy="2180645"/>
          </a:xfrm>
          <a:prstGeom prst="rect">
            <a:avLst/>
          </a:prstGeom>
        </p:spPr>
      </p:pic>
    </p:spTree>
    <p:extLst>
      <p:ext uri="{BB962C8B-B14F-4D97-AF65-F5344CB8AC3E}">
        <p14:creationId xmlns:p14="http://schemas.microsoft.com/office/powerpoint/2010/main" val="16679669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pic>
        <p:nvPicPr>
          <p:cNvPr id="4" name="Picture 3"/>
          <p:cNvPicPr>
            <a:picLocks noChangeAspect="1"/>
          </p:cNvPicPr>
          <p:nvPr/>
        </p:nvPicPr>
        <p:blipFill>
          <a:blip r:embed="rId2"/>
          <a:stretch>
            <a:fillRect/>
          </a:stretch>
        </p:blipFill>
        <p:spPr>
          <a:xfrm>
            <a:off x="376236" y="826404"/>
            <a:ext cx="8391525" cy="3955146"/>
          </a:xfrm>
          <a:prstGeom prst="rect">
            <a:avLst/>
          </a:prstGeom>
        </p:spPr>
      </p:pic>
      <p:sp>
        <p:nvSpPr>
          <p:cNvPr id="5" name="Footer Placeholder 2"/>
          <p:cNvSpPr>
            <a:spLocks noGrp="1"/>
          </p:cNvSpPr>
          <p:nvPr>
            <p:ph type="ftr" sz="quarter" idx="4294967295"/>
          </p:nvPr>
        </p:nvSpPr>
        <p:spPr>
          <a:xfrm>
            <a:off x="1929280" y="4890070"/>
            <a:ext cx="6682740" cy="253430"/>
          </a:xfrm>
          <a:prstGeom prst="rect">
            <a:avLst/>
          </a:prstGeom>
        </p:spPr>
        <p:txBody>
          <a:body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412026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890016"/>
            <a:ext cx="5321617" cy="2180645"/>
          </a:xfrm>
          <a:prstGeom prst="rect">
            <a:avLst/>
          </a:prstGeom>
        </p:spPr>
      </p:pic>
      <p:sp>
        <p:nvSpPr>
          <p:cNvPr id="2" name="Title 1"/>
          <p:cNvSpPr>
            <a:spLocks noGrp="1"/>
          </p:cNvSpPr>
          <p:nvPr>
            <p:ph type="title"/>
          </p:nvPr>
        </p:nvSpPr>
        <p:spPr/>
        <p:txBody>
          <a:bodyPr/>
          <a:lstStyle/>
          <a:p>
            <a:r>
              <a:rPr lang="en-US" dirty="0"/>
              <a:t>Interface 4, P3:  power from capacitors - esl</a:t>
            </a:r>
          </a:p>
        </p:txBody>
      </p:sp>
      <p:sp>
        <p:nvSpPr>
          <p:cNvPr id="3" name="Content Placeholder 2"/>
          <p:cNvSpPr>
            <a:spLocks noGrp="1"/>
          </p:cNvSpPr>
          <p:nvPr>
            <p:ph idx="1"/>
          </p:nvPr>
        </p:nvSpPr>
        <p:spPr>
          <a:xfrm>
            <a:off x="88900" y="2992865"/>
            <a:ext cx="8521700" cy="1643047"/>
          </a:xfrm>
        </p:spPr>
        <p:txBody>
          <a:bodyPr/>
          <a:lstStyle/>
          <a:p>
            <a:r>
              <a:rPr lang="en-US" dirty="0"/>
              <a:t>Main power connections from ESL Capacitor bank to dc-dc converter</a:t>
            </a:r>
          </a:p>
          <a:p>
            <a:r>
              <a:rPr lang="en-US" dirty="0"/>
              <a:t>Converter connection with Rebling XFT series </a:t>
            </a:r>
            <a:r>
              <a:rPr lang="en-US" dirty="0" smtClean="0"/>
              <a:t>feedthrough </a:t>
            </a:r>
            <a:r>
              <a:rPr lang="en-US" dirty="0"/>
              <a:t>terminal block</a:t>
            </a:r>
          </a:p>
          <a:p>
            <a:r>
              <a:rPr lang="en-US" dirty="0"/>
              <a:t>ESD connected directly with 4/0 lugs</a:t>
            </a:r>
          </a:p>
          <a:p>
            <a:r>
              <a:rPr lang="en-US" dirty="0"/>
              <a:t>Output is Fuse protected (value TBD)</a:t>
            </a:r>
          </a:p>
          <a:p>
            <a:r>
              <a:rPr lang="en-US" dirty="0"/>
              <a:t>Voltage and current measurements of output to prevent </a:t>
            </a:r>
            <a:r>
              <a:rPr lang="en-US" dirty="0" smtClean="0"/>
              <a:t>overcharge/over discharge</a:t>
            </a:r>
            <a:endParaRPr lang="en-US" dirty="0"/>
          </a:p>
          <a:p>
            <a:r>
              <a:rPr lang="en-US" dirty="0"/>
              <a:t>Output can be monitored on touchscreen</a:t>
            </a:r>
          </a:p>
        </p:txBody>
      </p:sp>
      <p:sp>
        <p:nvSpPr>
          <p:cNvPr id="5" name="Oval 4"/>
          <p:cNvSpPr/>
          <p:nvPr/>
        </p:nvSpPr>
        <p:spPr>
          <a:xfrm>
            <a:off x="4370832" y="1930399"/>
            <a:ext cx="1964479" cy="410465"/>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26521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724846" y="829056"/>
            <a:ext cx="5321617" cy="2180645"/>
          </a:xfrm>
          <a:prstGeom prst="rect">
            <a:avLst/>
          </a:prstGeom>
        </p:spPr>
      </p:pic>
      <p:sp>
        <p:nvSpPr>
          <p:cNvPr id="2" name="Title 1"/>
          <p:cNvSpPr>
            <a:spLocks noGrp="1"/>
          </p:cNvSpPr>
          <p:nvPr>
            <p:ph type="title"/>
          </p:nvPr>
        </p:nvSpPr>
        <p:spPr/>
        <p:txBody>
          <a:bodyPr/>
          <a:lstStyle/>
          <a:p>
            <a:r>
              <a:rPr lang="en-US" dirty="0"/>
              <a:t>Interface 5, P4:  capacitor precharge MODULE in - pcka</a:t>
            </a:r>
          </a:p>
        </p:txBody>
      </p:sp>
      <p:sp>
        <p:nvSpPr>
          <p:cNvPr id="5" name="Oval 4"/>
          <p:cNvSpPr/>
          <p:nvPr/>
        </p:nvSpPr>
        <p:spPr>
          <a:xfrm>
            <a:off x="7126224" y="974271"/>
            <a:ext cx="566928" cy="1141041"/>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82720AC9-ADEB-4DCB-A0CF-73B43D0E67B9}"/>
              </a:ext>
            </a:extLst>
          </p:cNvPr>
          <p:cNvSpPr txBox="1">
            <a:spLocks/>
          </p:cNvSpPr>
          <p:nvPr/>
        </p:nvSpPr>
        <p:spPr>
          <a:xfrm>
            <a:off x="88900" y="3186802"/>
            <a:ext cx="8521700" cy="1191148"/>
          </a:xfrm>
        </p:spPr>
        <p:txBody>
          <a:bodyPr/>
          <a:lst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Precharge module source connection, positive and negative</a:t>
            </a:r>
          </a:p>
          <a:p>
            <a:r>
              <a:rPr lang="en-US" dirty="0"/>
              <a:t>Allows ESD charging from a voltage level below to a value above the source voltage (main converter can only operate with ESD voltage higher than source voltage)</a:t>
            </a:r>
          </a:p>
          <a:p>
            <a:r>
              <a:rPr lang="en-US" dirty="0"/>
              <a:t>14 AWG wiring to support 20 A of charge current</a:t>
            </a:r>
          </a:p>
          <a:p>
            <a:r>
              <a:rPr lang="en-US" dirty="0"/>
              <a:t>XFT terminal block (converter) and D38999 Series III connector (precharge)</a:t>
            </a:r>
          </a:p>
        </p:txBody>
      </p:sp>
    </p:spTree>
    <p:extLst>
      <p:ext uri="{BB962C8B-B14F-4D97-AF65-F5344CB8AC3E}">
        <p14:creationId xmlns:p14="http://schemas.microsoft.com/office/powerpoint/2010/main" val="466481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4743B4-9447-43EB-8ACB-294554ED5611}"/>
              </a:ext>
            </a:extLst>
          </p:cNvPr>
          <p:cNvPicPr>
            <a:picLocks noChangeAspect="1"/>
          </p:cNvPicPr>
          <p:nvPr/>
        </p:nvPicPr>
        <p:blipFill>
          <a:blip r:embed="rId2"/>
          <a:stretch>
            <a:fillRect/>
          </a:stretch>
        </p:blipFill>
        <p:spPr>
          <a:xfrm>
            <a:off x="3724846" y="829056"/>
            <a:ext cx="5321617" cy="2180645"/>
          </a:xfrm>
          <a:prstGeom prst="rect">
            <a:avLst/>
          </a:prstGeom>
        </p:spPr>
      </p:pic>
      <p:sp>
        <p:nvSpPr>
          <p:cNvPr id="2" name="Title 1"/>
          <p:cNvSpPr>
            <a:spLocks noGrp="1"/>
          </p:cNvSpPr>
          <p:nvPr>
            <p:ph type="title"/>
          </p:nvPr>
        </p:nvSpPr>
        <p:spPr/>
        <p:txBody>
          <a:bodyPr/>
          <a:lstStyle/>
          <a:p>
            <a:r>
              <a:rPr lang="en-US" dirty="0"/>
              <a:t>Interface 6, P5:  capacitor precharge MODULE out - pcka</a:t>
            </a:r>
          </a:p>
        </p:txBody>
      </p:sp>
      <p:sp>
        <p:nvSpPr>
          <p:cNvPr id="5" name="Oval 4"/>
          <p:cNvSpPr/>
          <p:nvPr/>
        </p:nvSpPr>
        <p:spPr>
          <a:xfrm>
            <a:off x="5654802" y="1348740"/>
            <a:ext cx="377952" cy="361950"/>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0C7D4222-3DAF-4726-A277-3059E5D98F9E}"/>
              </a:ext>
            </a:extLst>
          </p:cNvPr>
          <p:cNvSpPr txBox="1">
            <a:spLocks/>
          </p:cNvSpPr>
          <p:nvPr/>
        </p:nvSpPr>
        <p:spPr>
          <a:xfrm>
            <a:off x="88900" y="3186802"/>
            <a:ext cx="8521700" cy="1191148"/>
          </a:xfrm>
        </p:spPr>
        <p:txBody>
          <a:bodyPr/>
          <a:lst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Precharge module ESD connection, positive and negative</a:t>
            </a:r>
          </a:p>
          <a:p>
            <a:r>
              <a:rPr lang="en-US" dirty="0"/>
              <a:t>Purpose see previous slide</a:t>
            </a:r>
          </a:p>
          <a:p>
            <a:r>
              <a:rPr lang="en-US" dirty="0"/>
              <a:t>14 AWG wiring to support 20 A of charge current</a:t>
            </a:r>
          </a:p>
          <a:p>
            <a:r>
              <a:rPr lang="en-US" dirty="0"/>
              <a:t>XFT terminal block (converter) and D38999 Series III connector (precharge)</a:t>
            </a:r>
          </a:p>
        </p:txBody>
      </p:sp>
    </p:spTree>
    <p:extLst>
      <p:ext uri="{BB962C8B-B14F-4D97-AF65-F5344CB8AC3E}">
        <p14:creationId xmlns:p14="http://schemas.microsoft.com/office/powerpoint/2010/main" val="248645163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2" y="1066800"/>
            <a:ext cx="5321617" cy="2180645"/>
          </a:xfrm>
          <a:prstGeom prst="rect">
            <a:avLst/>
          </a:prstGeom>
        </p:spPr>
      </p:pic>
      <p:sp>
        <p:nvSpPr>
          <p:cNvPr id="2" name="Title 1"/>
          <p:cNvSpPr>
            <a:spLocks noGrp="1"/>
          </p:cNvSpPr>
          <p:nvPr>
            <p:ph type="title"/>
          </p:nvPr>
        </p:nvSpPr>
        <p:spPr/>
        <p:txBody>
          <a:bodyPr/>
          <a:lstStyle/>
          <a:p>
            <a:r>
              <a:rPr lang="en-US" dirty="0"/>
              <a:t>Interface 7, CP1:  control power in to control block - esl</a:t>
            </a:r>
          </a:p>
        </p:txBody>
      </p:sp>
      <p:sp>
        <p:nvSpPr>
          <p:cNvPr id="3" name="Content Placeholder 2"/>
          <p:cNvSpPr>
            <a:spLocks noGrp="1"/>
          </p:cNvSpPr>
          <p:nvPr>
            <p:ph idx="1"/>
          </p:nvPr>
        </p:nvSpPr>
        <p:spPr>
          <a:xfrm>
            <a:off x="88900" y="3462527"/>
            <a:ext cx="8521700" cy="1283643"/>
          </a:xfrm>
        </p:spPr>
        <p:txBody>
          <a:bodyPr/>
          <a:lstStyle/>
          <a:p>
            <a:r>
              <a:rPr lang="en-US" dirty="0"/>
              <a:t>28 Vdc used for control power in converter and ESL cap bank monitoring system</a:t>
            </a:r>
          </a:p>
          <a:p>
            <a:r>
              <a:rPr lang="en-US" dirty="0"/>
              <a:t>Power is brought to distribution block and split into the respective equipment</a:t>
            </a:r>
          </a:p>
          <a:p>
            <a:r>
              <a:rPr lang="en-US" dirty="0"/>
              <a:t>External connection made through D38999 Series III connector</a:t>
            </a:r>
          </a:p>
          <a:p>
            <a:endParaRPr lang="en-US" dirty="0"/>
          </a:p>
        </p:txBody>
      </p:sp>
      <p:sp>
        <p:nvSpPr>
          <p:cNvPr id="5" name="Oval 4"/>
          <p:cNvSpPr/>
          <p:nvPr/>
        </p:nvSpPr>
        <p:spPr>
          <a:xfrm>
            <a:off x="3730752" y="1597152"/>
            <a:ext cx="2353056" cy="483108"/>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29093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2" y="1066800"/>
            <a:ext cx="5321617" cy="2180645"/>
          </a:xfrm>
          <a:prstGeom prst="rect">
            <a:avLst/>
          </a:prstGeom>
        </p:spPr>
      </p:pic>
      <p:sp>
        <p:nvSpPr>
          <p:cNvPr id="2" name="Title 1"/>
          <p:cNvSpPr>
            <a:spLocks noGrp="1"/>
          </p:cNvSpPr>
          <p:nvPr>
            <p:ph type="title"/>
          </p:nvPr>
        </p:nvSpPr>
        <p:spPr/>
        <p:txBody>
          <a:bodyPr/>
          <a:lstStyle/>
          <a:p>
            <a:r>
              <a:rPr lang="en-US" dirty="0"/>
              <a:t>Interface 8, CP2:  control power from block to conv. - PCka</a:t>
            </a:r>
          </a:p>
        </p:txBody>
      </p:sp>
      <p:sp>
        <p:nvSpPr>
          <p:cNvPr id="5" name="Oval 4"/>
          <p:cNvSpPr/>
          <p:nvPr/>
        </p:nvSpPr>
        <p:spPr>
          <a:xfrm>
            <a:off x="5663184" y="2560320"/>
            <a:ext cx="608584" cy="218440"/>
          </a:xfrm>
          <a:prstGeom prst="ellipse">
            <a:avLst/>
          </a:prstGeom>
          <a:noFill/>
          <a:ln w="508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D3529E5A-55DA-4BAB-8465-3E58F4312883}"/>
              </a:ext>
            </a:extLst>
          </p:cNvPr>
          <p:cNvSpPr>
            <a:spLocks noGrp="1"/>
          </p:cNvSpPr>
          <p:nvPr>
            <p:ph idx="1"/>
          </p:nvPr>
        </p:nvSpPr>
        <p:spPr>
          <a:xfrm>
            <a:off x="88900" y="3462527"/>
            <a:ext cx="8521700" cy="1283643"/>
          </a:xfrm>
        </p:spPr>
        <p:txBody>
          <a:bodyPr/>
          <a:lstStyle/>
          <a:p>
            <a:r>
              <a:rPr lang="en-US" dirty="0"/>
              <a:t>28 VDC used for control power in converter (TBD power level)</a:t>
            </a:r>
          </a:p>
          <a:p>
            <a:r>
              <a:rPr lang="en-US" dirty="0"/>
              <a:t>Converter connection made through D38999 Series III connector</a:t>
            </a:r>
          </a:p>
          <a:p>
            <a:endParaRPr lang="en-US" dirty="0"/>
          </a:p>
        </p:txBody>
      </p:sp>
    </p:spTree>
    <p:extLst>
      <p:ext uri="{BB962C8B-B14F-4D97-AF65-F5344CB8AC3E}">
        <p14:creationId xmlns:p14="http://schemas.microsoft.com/office/powerpoint/2010/main" val="34038790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sz="2000" dirty="0"/>
              <a:t>Interface 9 &amp; 10, CP3 &amp; CP4:  control power from block TO BMS / </a:t>
            </a:r>
            <a:br>
              <a:rPr lang="en-US" sz="2000" dirty="0"/>
            </a:br>
            <a:r>
              <a:rPr lang="en-US" sz="2000" dirty="0"/>
              <a:t>Gui panel - esl</a:t>
            </a:r>
          </a:p>
        </p:txBody>
      </p:sp>
      <p:sp>
        <p:nvSpPr>
          <p:cNvPr id="3" name="Content Placeholder 2"/>
          <p:cNvSpPr>
            <a:spLocks noGrp="1"/>
          </p:cNvSpPr>
          <p:nvPr>
            <p:ph idx="1"/>
          </p:nvPr>
        </p:nvSpPr>
        <p:spPr>
          <a:xfrm>
            <a:off x="88900" y="3345534"/>
            <a:ext cx="8521700" cy="1228779"/>
          </a:xfrm>
        </p:spPr>
        <p:txBody>
          <a:bodyPr/>
          <a:lstStyle/>
          <a:p>
            <a:r>
              <a:rPr lang="en-US" dirty="0"/>
              <a:t>Main logic power input to ESL unit</a:t>
            </a:r>
          </a:p>
          <a:p>
            <a:r>
              <a:rPr lang="en-US" dirty="0"/>
              <a:t>The touch screen interface uses 5 Vdc and must be converted down from 28 Vdc.</a:t>
            </a:r>
          </a:p>
          <a:p>
            <a:r>
              <a:rPr lang="en-US" dirty="0"/>
              <a:t>The touch screen will either source power from the ESL BMS unit or use a DC/DC converter</a:t>
            </a:r>
          </a:p>
          <a:p>
            <a:pPr lvl="1"/>
            <a:r>
              <a:rPr lang="en-US" dirty="0" smtClean="0"/>
              <a:t>Thus CP3 may become an “internal” power line that originates with CP4</a:t>
            </a:r>
            <a:endParaRPr lang="en-US" dirty="0"/>
          </a:p>
        </p:txBody>
      </p:sp>
      <p:sp>
        <p:nvSpPr>
          <p:cNvPr id="5" name="Oval 4"/>
          <p:cNvSpPr/>
          <p:nvPr/>
        </p:nvSpPr>
        <p:spPr>
          <a:xfrm>
            <a:off x="5535458" y="2572439"/>
            <a:ext cx="418374" cy="388258"/>
          </a:xfrm>
          <a:prstGeom prst="ellipse">
            <a:avLst/>
          </a:prstGeom>
          <a:noFill/>
          <a:ln w="476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FF8E44A-759A-4AEA-B0E7-5E9688FEA253}"/>
              </a:ext>
            </a:extLst>
          </p:cNvPr>
          <p:cNvSpPr/>
          <p:nvPr/>
        </p:nvSpPr>
        <p:spPr>
          <a:xfrm>
            <a:off x="4873326" y="1755070"/>
            <a:ext cx="729342" cy="2576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974151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2" y="1066800"/>
            <a:ext cx="5321617" cy="2180645"/>
          </a:xfrm>
          <a:prstGeom prst="rect">
            <a:avLst/>
          </a:prstGeom>
        </p:spPr>
      </p:pic>
      <p:sp>
        <p:nvSpPr>
          <p:cNvPr id="2" name="Title 1"/>
          <p:cNvSpPr>
            <a:spLocks noGrp="1"/>
          </p:cNvSpPr>
          <p:nvPr>
            <p:ph type="title"/>
          </p:nvPr>
        </p:nvSpPr>
        <p:spPr/>
        <p:txBody>
          <a:bodyPr/>
          <a:lstStyle/>
          <a:p>
            <a:r>
              <a:rPr lang="en-US" dirty="0"/>
              <a:t>Interface 11, CP5:  control power from block to  precharge </a:t>
            </a:r>
            <a:br>
              <a:rPr lang="en-US" dirty="0"/>
            </a:br>
            <a:r>
              <a:rPr lang="en-US" dirty="0"/>
              <a:t>MODULE - pcka</a:t>
            </a:r>
          </a:p>
        </p:txBody>
      </p:sp>
      <p:sp>
        <p:nvSpPr>
          <p:cNvPr id="5" name="Oval 4"/>
          <p:cNvSpPr/>
          <p:nvPr/>
        </p:nvSpPr>
        <p:spPr>
          <a:xfrm>
            <a:off x="5496676" y="1626278"/>
            <a:ext cx="729342" cy="2576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48E06F77-41D5-4FE3-834C-EC828937B63D}"/>
              </a:ext>
            </a:extLst>
          </p:cNvPr>
          <p:cNvSpPr>
            <a:spLocks noGrp="1"/>
          </p:cNvSpPr>
          <p:nvPr>
            <p:ph idx="1"/>
          </p:nvPr>
        </p:nvSpPr>
        <p:spPr>
          <a:xfrm>
            <a:off x="88900" y="3462527"/>
            <a:ext cx="8521700" cy="1283643"/>
          </a:xfrm>
        </p:spPr>
        <p:txBody>
          <a:bodyPr/>
          <a:lstStyle/>
          <a:p>
            <a:r>
              <a:rPr lang="en-US" dirty="0"/>
              <a:t>28 VDC used for control power in precharge module (TBD power level)</a:t>
            </a:r>
          </a:p>
          <a:p>
            <a:r>
              <a:rPr lang="en-US" dirty="0"/>
              <a:t>Converter connection made through D38999 Series III connector</a:t>
            </a:r>
          </a:p>
          <a:p>
            <a:endParaRPr lang="en-US" dirty="0"/>
          </a:p>
        </p:txBody>
      </p:sp>
    </p:spTree>
    <p:extLst>
      <p:ext uri="{BB962C8B-B14F-4D97-AF65-F5344CB8AC3E}">
        <p14:creationId xmlns:p14="http://schemas.microsoft.com/office/powerpoint/2010/main" val="31682753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12, C1:  Current sense - pcka</a:t>
            </a:r>
          </a:p>
        </p:txBody>
      </p:sp>
      <p:sp>
        <p:nvSpPr>
          <p:cNvPr id="5" name="Oval 4"/>
          <p:cNvSpPr/>
          <p:nvPr/>
        </p:nvSpPr>
        <p:spPr>
          <a:xfrm>
            <a:off x="7577328" y="2340864"/>
            <a:ext cx="512063" cy="30726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4678230D-7233-4E62-B326-33B6CB195CFC}"/>
              </a:ext>
            </a:extLst>
          </p:cNvPr>
          <p:cNvSpPr>
            <a:spLocks noGrp="1"/>
          </p:cNvSpPr>
          <p:nvPr>
            <p:ph idx="1"/>
          </p:nvPr>
        </p:nvSpPr>
        <p:spPr>
          <a:xfrm>
            <a:off x="88900" y="3462527"/>
            <a:ext cx="8521700" cy="1283643"/>
          </a:xfrm>
        </p:spPr>
        <p:txBody>
          <a:bodyPr/>
          <a:lstStyle/>
          <a:p>
            <a:r>
              <a:rPr lang="en-US" dirty="0"/>
              <a:t>Analog connection from converter to current sensor (LF 1010-S hall-effect sensor or similar)</a:t>
            </a:r>
          </a:p>
          <a:p>
            <a:r>
              <a:rPr lang="en-US" dirty="0"/>
              <a:t>Utilizes D38999 Series III connector at converter, direct cable connection at sensor</a:t>
            </a:r>
          </a:p>
          <a:p>
            <a:r>
              <a:rPr lang="en-US" dirty="0"/>
              <a:t>Necessary to support different control modes, specifically load assist with both source and loads online</a:t>
            </a:r>
          </a:p>
        </p:txBody>
      </p:sp>
    </p:spTree>
    <p:extLst>
      <p:ext uri="{BB962C8B-B14F-4D97-AF65-F5344CB8AC3E}">
        <p14:creationId xmlns:p14="http://schemas.microsoft.com/office/powerpoint/2010/main" val="1530559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13, C2:  emergency stop - pcka/usg (BRB)</a:t>
            </a:r>
          </a:p>
        </p:txBody>
      </p:sp>
      <p:sp>
        <p:nvSpPr>
          <p:cNvPr id="5" name="Oval 4"/>
          <p:cNvSpPr/>
          <p:nvPr/>
        </p:nvSpPr>
        <p:spPr>
          <a:xfrm>
            <a:off x="7569055" y="2522583"/>
            <a:ext cx="729342" cy="2576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B2496C07-580D-4520-AE61-4D56331FA5E7}"/>
              </a:ext>
            </a:extLst>
          </p:cNvPr>
          <p:cNvSpPr>
            <a:spLocks noGrp="1"/>
          </p:cNvSpPr>
          <p:nvPr>
            <p:ph idx="1"/>
          </p:nvPr>
        </p:nvSpPr>
        <p:spPr>
          <a:xfrm>
            <a:off x="88900" y="3247445"/>
            <a:ext cx="8521700" cy="1498725"/>
          </a:xfrm>
        </p:spPr>
        <p:txBody>
          <a:bodyPr/>
          <a:lstStyle/>
          <a:p>
            <a:r>
              <a:rPr lang="en-US" dirty="0"/>
              <a:t>Isolated digital signal that is configured to E-stop dc/dc converter and BMS</a:t>
            </a:r>
          </a:p>
          <a:p>
            <a:r>
              <a:rPr lang="en-US" dirty="0"/>
              <a:t>Connected with D38999 Series III connectors external and converter</a:t>
            </a:r>
          </a:p>
          <a:p>
            <a:r>
              <a:rPr lang="en-US" dirty="0"/>
              <a:t>Signal-levels: 9 – 28 Vdc (ok), 0 Vdc (E-Stop)</a:t>
            </a:r>
          </a:p>
          <a:p>
            <a:r>
              <a:rPr lang="en-US" dirty="0"/>
              <a:t>A 24 Vdc isolated voltage source is provided in combination to the E-stop input such that, at a minimum, a simple E-stop connector could be installed at the unit</a:t>
            </a:r>
          </a:p>
          <a:p>
            <a:endParaRPr lang="en-US" dirty="0"/>
          </a:p>
        </p:txBody>
      </p:sp>
    </p:spTree>
    <p:extLst>
      <p:ext uri="{BB962C8B-B14F-4D97-AF65-F5344CB8AC3E}">
        <p14:creationId xmlns:p14="http://schemas.microsoft.com/office/powerpoint/2010/main" val="161737849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14 &amp; 15, C3 &amp; C4:  can  comms line - esl</a:t>
            </a:r>
          </a:p>
        </p:txBody>
      </p:sp>
      <p:sp>
        <p:nvSpPr>
          <p:cNvPr id="3" name="Content Placeholder 2"/>
          <p:cNvSpPr>
            <a:spLocks noGrp="1"/>
          </p:cNvSpPr>
          <p:nvPr>
            <p:ph idx="1"/>
          </p:nvPr>
        </p:nvSpPr>
        <p:spPr>
          <a:xfrm>
            <a:off x="88900" y="3247445"/>
            <a:ext cx="8521700" cy="1498725"/>
          </a:xfrm>
        </p:spPr>
        <p:txBody>
          <a:bodyPr/>
          <a:lstStyle/>
          <a:p>
            <a:r>
              <a:rPr lang="en-US" dirty="0"/>
              <a:t>CAN bus between the ESL BMS, converter, and external control unit (if available)</a:t>
            </a:r>
          </a:p>
          <a:p>
            <a:r>
              <a:rPr lang="en-US" dirty="0"/>
              <a:t>C3 is an externally accessible point for CAN bus</a:t>
            </a:r>
          </a:p>
          <a:p>
            <a:r>
              <a:rPr lang="en-US" dirty="0"/>
              <a:t>Used for coordination / communication between BMS and converter as well as external monitoring of system</a:t>
            </a:r>
          </a:p>
          <a:p>
            <a:r>
              <a:rPr lang="en-US" dirty="0"/>
              <a:t>Connections made with D38999 Series III (converter, external) and D-sub (BMS)</a:t>
            </a:r>
          </a:p>
        </p:txBody>
      </p:sp>
      <p:sp>
        <p:nvSpPr>
          <p:cNvPr id="5" name="Oval 4"/>
          <p:cNvSpPr/>
          <p:nvPr/>
        </p:nvSpPr>
        <p:spPr>
          <a:xfrm>
            <a:off x="7392271" y="2734710"/>
            <a:ext cx="729342" cy="2576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703A887-573A-4D33-95E1-F7808CB2255F}"/>
              </a:ext>
            </a:extLst>
          </p:cNvPr>
          <p:cNvSpPr/>
          <p:nvPr/>
        </p:nvSpPr>
        <p:spPr>
          <a:xfrm>
            <a:off x="6005213" y="2758295"/>
            <a:ext cx="729342" cy="257629"/>
          </a:xfrm>
          <a:prstGeom prst="ellipse">
            <a:avLst/>
          </a:prstGeom>
          <a:noFill/>
          <a:ln w="666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818799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the Requirements</a:t>
            </a:r>
          </a:p>
        </p:txBody>
      </p:sp>
      <p:sp>
        <p:nvSpPr>
          <p:cNvPr id="3" name="Content Placeholder 2"/>
          <p:cNvSpPr>
            <a:spLocks noGrp="1"/>
          </p:cNvSpPr>
          <p:nvPr>
            <p:ph sz="half" idx="1"/>
          </p:nvPr>
        </p:nvSpPr>
        <p:spPr>
          <a:xfrm>
            <a:off x="0" y="812800"/>
            <a:ext cx="9143999" cy="3657600"/>
          </a:xfrm>
        </p:spPr>
        <p:txBody>
          <a:bodyPr>
            <a:noAutofit/>
          </a:bodyPr>
          <a:lstStyle/>
          <a:p>
            <a:pPr lvl="0"/>
            <a:r>
              <a:rPr lang="en-US" sz="950" dirty="0"/>
              <a:t>The system shall provide a minimum of: </a:t>
            </a:r>
          </a:p>
          <a:p>
            <a:pPr lvl="1"/>
            <a:r>
              <a:rPr lang="en-US" sz="950" dirty="0"/>
              <a:t>60kW at nominal </a:t>
            </a:r>
            <a:r>
              <a:rPr lang="en-US" sz="950" b="1" dirty="0"/>
              <a:t>270V for a minimum of 2 seconds</a:t>
            </a:r>
            <a:r>
              <a:rPr lang="en-US" sz="950" dirty="0"/>
              <a:t>. (Phase I)</a:t>
            </a:r>
          </a:p>
          <a:p>
            <a:pPr lvl="1"/>
            <a:r>
              <a:rPr lang="en-US" sz="950" dirty="0"/>
              <a:t>300kW at nominal </a:t>
            </a:r>
            <a:r>
              <a:rPr lang="en-US" sz="950" b="1" dirty="0"/>
              <a:t>270V for 60 seconds</a:t>
            </a:r>
            <a:r>
              <a:rPr lang="en-US" sz="950" dirty="0"/>
              <a:t>. (Phase II)</a:t>
            </a:r>
          </a:p>
          <a:p>
            <a:pPr lvl="0"/>
            <a:r>
              <a:rPr lang="en-US" sz="950" dirty="0"/>
              <a:t>The system shall have an ESD input voltage range of 275 Vdc to 400 Vdc.</a:t>
            </a:r>
          </a:p>
          <a:p>
            <a:pPr lvl="0"/>
            <a:r>
              <a:rPr lang="en-US" sz="950" dirty="0"/>
              <a:t>The system shall have a load voltage of 270 Vdc. (Mil-Std 704)</a:t>
            </a:r>
          </a:p>
          <a:p>
            <a:pPr lvl="0"/>
            <a:r>
              <a:rPr lang="en-US" sz="950" dirty="0"/>
              <a:t>The system shall have control voltage of 28 Vdc. (Mil-Std 704)</a:t>
            </a:r>
          </a:p>
          <a:p>
            <a:pPr lvl="0"/>
            <a:r>
              <a:rPr lang="en-US" sz="950" dirty="0"/>
              <a:t>The system shall utilize the following for power module:</a:t>
            </a:r>
          </a:p>
          <a:p>
            <a:pPr lvl="1"/>
            <a:r>
              <a:rPr lang="en-US" sz="950" dirty="0"/>
              <a:t>Lithium ion capacitors (LiCs). (Phase I)</a:t>
            </a:r>
          </a:p>
          <a:p>
            <a:pPr lvl="1"/>
            <a:r>
              <a:rPr lang="en-US" sz="950" dirty="0"/>
              <a:t>Lithium ion battery cells (LiBs). (Phase II)</a:t>
            </a:r>
          </a:p>
          <a:p>
            <a:pPr lvl="0"/>
            <a:r>
              <a:rPr lang="en-US" sz="950" dirty="0"/>
              <a:t>The system shall utilize wide band gap DC/DC converters to supply regulated 270VDC power to the target application.</a:t>
            </a:r>
          </a:p>
          <a:p>
            <a:pPr lvl="0"/>
            <a:r>
              <a:rPr lang="en-US" sz="950" dirty="0"/>
              <a:t>The system shall utilize wide band gap components, such as Silicon Carbide (SiC) or Gallium Nitride (GaN), to provide power output for:</a:t>
            </a:r>
          </a:p>
          <a:p>
            <a:pPr lvl="1"/>
            <a:r>
              <a:rPr lang="en-US" sz="950" dirty="0"/>
              <a:t>greater than 2 seconds. (Phase I) </a:t>
            </a:r>
          </a:p>
          <a:p>
            <a:pPr lvl="1"/>
            <a:r>
              <a:rPr lang="en-US" sz="950" dirty="0"/>
              <a:t>up to 60 seconds. (Phase II)</a:t>
            </a:r>
          </a:p>
          <a:p>
            <a:pPr lvl="0"/>
            <a:r>
              <a:rPr lang="en-US" sz="950" dirty="0"/>
              <a:t>The system shall be capable of being configured in a parallel configuration in order to increase power output.</a:t>
            </a:r>
          </a:p>
          <a:p>
            <a:pPr lvl="0"/>
            <a:r>
              <a:rPr lang="en-US" sz="950" dirty="0"/>
              <a:t>The system shall be liquid cooled with water or glycol at 20°C or less with ISO 7241-1 Series B Quick Disconnect.</a:t>
            </a:r>
          </a:p>
          <a:p>
            <a:pPr lvl="0"/>
            <a:r>
              <a:rPr lang="en-US" sz="950" dirty="0"/>
              <a:t>The system shall have an HMI (computer, tablet, panel, etc) for control.</a:t>
            </a:r>
          </a:p>
          <a:p>
            <a:pPr lvl="0"/>
            <a:r>
              <a:rPr lang="en-US" sz="950" dirty="0">
                <a:highlight>
                  <a:srgbClr val="FFFF00"/>
                </a:highlight>
              </a:rPr>
              <a:t>The system shall use Rebling 7000 </a:t>
            </a:r>
            <a:r>
              <a:rPr lang="en-US" sz="950" dirty="0" smtClean="0">
                <a:highlight>
                  <a:srgbClr val="FFFF00"/>
                </a:highlight>
              </a:rPr>
              <a:t>series power </a:t>
            </a:r>
            <a:r>
              <a:rPr lang="en-US" sz="950" dirty="0">
                <a:highlight>
                  <a:srgbClr val="FFFF00"/>
                </a:highlight>
              </a:rPr>
              <a:t>connectors and GND connections</a:t>
            </a:r>
            <a:r>
              <a:rPr lang="en-US" sz="950" dirty="0"/>
              <a:t>.</a:t>
            </a:r>
          </a:p>
          <a:p>
            <a:pPr lvl="0"/>
            <a:r>
              <a:rPr lang="en-US" sz="950" dirty="0"/>
              <a:t>The system shall be rack mounted.</a:t>
            </a:r>
          </a:p>
          <a:p>
            <a:pPr lvl="0"/>
            <a:r>
              <a:rPr lang="en-US" sz="950" dirty="0"/>
              <a:t>The system shall utilize MIL-DTL-38999 Series III, Class M signal connections.</a:t>
            </a:r>
          </a:p>
          <a:p>
            <a:pPr lvl="0"/>
            <a:r>
              <a:rPr lang="en-US" sz="950" dirty="0"/>
              <a:t>The system shall utilize CAN bus for communication with the BMS.</a:t>
            </a:r>
          </a:p>
        </p:txBody>
      </p:sp>
      <p:sp>
        <p:nvSpPr>
          <p:cNvPr id="4" name="Callout: Line 3">
            <a:extLst>
              <a:ext uri="{FF2B5EF4-FFF2-40B4-BE49-F238E27FC236}">
                <a16:creationId xmlns:a16="http://schemas.microsoft.com/office/drawing/2014/main" id="{C80F87EE-DD4F-417B-B723-58F3F3973CE6}"/>
              </a:ext>
            </a:extLst>
          </p:cNvPr>
          <p:cNvSpPr/>
          <p:nvPr/>
        </p:nvSpPr>
        <p:spPr>
          <a:xfrm>
            <a:off x="6281330" y="3638532"/>
            <a:ext cx="2746131" cy="759069"/>
          </a:xfrm>
          <a:prstGeom prst="borderCallout1">
            <a:avLst>
              <a:gd name="adj1" fmla="val 32962"/>
              <a:gd name="adj2" fmla="val -2347"/>
              <a:gd name="adj3" fmla="val 28831"/>
              <a:gd name="adj4" fmla="val -37799"/>
            </a:avLst>
          </a:prstGeom>
          <a:solidFill>
            <a:srgbClr val="FFFF00"/>
          </a:solidFill>
          <a:ln>
            <a:head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In place of terminal blocks for high power. Safer and cleaner</a:t>
            </a:r>
            <a:endParaRPr lang="en-US" sz="1100" dirty="0"/>
          </a:p>
        </p:txBody>
      </p:sp>
    </p:spTree>
    <p:extLst>
      <p:ext uri="{BB962C8B-B14F-4D97-AF65-F5344CB8AC3E}">
        <p14:creationId xmlns:p14="http://schemas.microsoft.com/office/powerpoint/2010/main" val="3666421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16, I1: comms line capacitor bank to bms - esl</a:t>
            </a:r>
          </a:p>
        </p:txBody>
      </p:sp>
      <p:sp>
        <p:nvSpPr>
          <p:cNvPr id="5" name="Oval 4"/>
          <p:cNvSpPr/>
          <p:nvPr/>
        </p:nvSpPr>
        <p:spPr>
          <a:xfrm>
            <a:off x="4744829" y="2305588"/>
            <a:ext cx="241699" cy="577527"/>
          </a:xfrm>
          <a:prstGeom prst="ellipse">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5BC8D241-E9EB-4DE9-9263-2E1507AEB90D}"/>
              </a:ext>
            </a:extLst>
          </p:cNvPr>
          <p:cNvSpPr txBox="1">
            <a:spLocks/>
          </p:cNvSpPr>
          <p:nvPr/>
        </p:nvSpPr>
        <p:spPr>
          <a:xfrm>
            <a:off x="56475" y="3234497"/>
            <a:ext cx="8521700" cy="1498725"/>
          </a:xfrm>
        </p:spPr>
        <p:txBody>
          <a:bodyPr/>
          <a:lst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Internal CAN bus connection between BMS and capacitor master controllers</a:t>
            </a:r>
          </a:p>
          <a:p>
            <a:r>
              <a:rPr lang="en-US" dirty="0"/>
              <a:t>This CAN bus is separate from the CAN bus between the BMS and the converter</a:t>
            </a:r>
          </a:p>
          <a:p>
            <a:r>
              <a:rPr lang="en-US" dirty="0"/>
              <a:t>Sends information to BMS such as cell temperature, cell voltage, total voltage, </a:t>
            </a:r>
            <a:r>
              <a:rPr lang="en-US" dirty="0" smtClean="0"/>
              <a:t>etc.</a:t>
            </a:r>
            <a:endParaRPr lang="en-US" dirty="0"/>
          </a:p>
          <a:p>
            <a:pPr lvl="1"/>
            <a:r>
              <a:rPr lang="en-US" dirty="0"/>
              <a:t>Will be different between Phase 1 and Phase 2</a:t>
            </a:r>
          </a:p>
        </p:txBody>
      </p:sp>
    </p:spTree>
    <p:extLst>
      <p:ext uri="{BB962C8B-B14F-4D97-AF65-F5344CB8AC3E}">
        <p14:creationId xmlns:p14="http://schemas.microsoft.com/office/powerpoint/2010/main" val="15591241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sz="2000" dirty="0"/>
              <a:t>Interface 17, I2:  bms/cms protection contactor control - esl</a:t>
            </a:r>
          </a:p>
        </p:txBody>
      </p:sp>
      <p:sp>
        <p:nvSpPr>
          <p:cNvPr id="3" name="Content Placeholder 2"/>
          <p:cNvSpPr>
            <a:spLocks noGrp="1"/>
          </p:cNvSpPr>
          <p:nvPr>
            <p:ph idx="1"/>
          </p:nvPr>
        </p:nvSpPr>
        <p:spPr>
          <a:xfrm>
            <a:off x="88900" y="3371087"/>
            <a:ext cx="8521700" cy="1375083"/>
          </a:xfrm>
        </p:spPr>
        <p:txBody>
          <a:bodyPr/>
          <a:lstStyle/>
          <a:p>
            <a:r>
              <a:rPr lang="en-US" dirty="0"/>
              <a:t>Power to the contactor that will disconnect the capacitor (future battery) in the event of a an anomaly. </a:t>
            </a:r>
          </a:p>
          <a:p>
            <a:endParaRPr lang="en-US" dirty="0"/>
          </a:p>
          <a:p>
            <a:endParaRPr lang="en-US" dirty="0"/>
          </a:p>
        </p:txBody>
      </p:sp>
      <p:sp>
        <p:nvSpPr>
          <p:cNvPr id="5" name="Oval 4"/>
          <p:cNvSpPr/>
          <p:nvPr/>
        </p:nvSpPr>
        <p:spPr>
          <a:xfrm>
            <a:off x="5120640" y="2206752"/>
            <a:ext cx="707136" cy="534543"/>
          </a:xfrm>
          <a:prstGeom prst="ellipse">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8019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18, I3:  precharge MODULE to converter comms - pcka</a:t>
            </a:r>
          </a:p>
        </p:txBody>
      </p:sp>
      <p:sp>
        <p:nvSpPr>
          <p:cNvPr id="5" name="Oval 4"/>
          <p:cNvSpPr/>
          <p:nvPr/>
        </p:nvSpPr>
        <p:spPr>
          <a:xfrm>
            <a:off x="6483191" y="1818005"/>
            <a:ext cx="520301" cy="425450"/>
          </a:xfrm>
          <a:prstGeom prst="ellipse">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5868F8CB-FC8C-4EA3-A614-0732FA2F18EF}"/>
              </a:ext>
            </a:extLst>
          </p:cNvPr>
          <p:cNvSpPr>
            <a:spLocks noGrp="1"/>
          </p:cNvSpPr>
          <p:nvPr>
            <p:ph idx="1"/>
          </p:nvPr>
        </p:nvSpPr>
        <p:spPr>
          <a:xfrm>
            <a:off x="88900" y="3371087"/>
            <a:ext cx="8521700" cy="1375083"/>
          </a:xfrm>
        </p:spPr>
        <p:txBody>
          <a:bodyPr/>
          <a:lstStyle/>
          <a:p>
            <a:r>
              <a:rPr lang="en-US" dirty="0"/>
              <a:t>Internal communication between precharge module and main converter (separate CAN bus)</a:t>
            </a:r>
          </a:p>
          <a:p>
            <a:r>
              <a:rPr lang="en-US" dirty="0"/>
              <a:t>Main converter will coordinate operation of precharge converter and associated contactors</a:t>
            </a:r>
          </a:p>
          <a:p>
            <a:r>
              <a:rPr lang="en-US" dirty="0"/>
              <a:t>Connections made with D38999 Series III connectors </a:t>
            </a:r>
          </a:p>
          <a:p>
            <a:endParaRPr lang="en-US" dirty="0"/>
          </a:p>
          <a:p>
            <a:endParaRPr lang="en-US" dirty="0"/>
          </a:p>
        </p:txBody>
      </p:sp>
    </p:spTree>
    <p:extLst>
      <p:ext uri="{BB962C8B-B14F-4D97-AF65-F5344CB8AC3E}">
        <p14:creationId xmlns:p14="http://schemas.microsoft.com/office/powerpoint/2010/main" val="28754268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21CD1B-BCCB-433F-9953-13A4F8AE9AFD}"/>
              </a:ext>
            </a:extLst>
          </p:cNvPr>
          <p:cNvPicPr>
            <a:picLocks noChangeAspect="1"/>
          </p:cNvPicPr>
          <p:nvPr/>
        </p:nvPicPr>
        <p:blipFill>
          <a:blip r:embed="rId2"/>
          <a:stretch>
            <a:fillRect/>
          </a:stretch>
        </p:blipFill>
        <p:spPr>
          <a:xfrm>
            <a:off x="3822383" y="1066800"/>
            <a:ext cx="5321617" cy="2180645"/>
          </a:xfrm>
          <a:prstGeom prst="rect">
            <a:avLst/>
          </a:prstGeom>
        </p:spPr>
      </p:pic>
      <p:sp>
        <p:nvSpPr>
          <p:cNvPr id="2" name="Title 1"/>
          <p:cNvSpPr>
            <a:spLocks noGrp="1"/>
          </p:cNvSpPr>
          <p:nvPr>
            <p:ph type="title"/>
          </p:nvPr>
        </p:nvSpPr>
        <p:spPr/>
        <p:txBody>
          <a:bodyPr/>
          <a:lstStyle/>
          <a:p>
            <a:r>
              <a:rPr lang="en-US" dirty="0"/>
              <a:t>Interface 19, I4:  bms pOWER and comms - ESL</a:t>
            </a:r>
          </a:p>
        </p:txBody>
      </p:sp>
      <p:sp>
        <p:nvSpPr>
          <p:cNvPr id="3" name="Content Placeholder 2"/>
          <p:cNvSpPr>
            <a:spLocks noGrp="1"/>
          </p:cNvSpPr>
          <p:nvPr>
            <p:ph idx="1"/>
          </p:nvPr>
        </p:nvSpPr>
        <p:spPr>
          <a:xfrm>
            <a:off x="88900" y="3422546"/>
            <a:ext cx="8521700" cy="1155939"/>
          </a:xfrm>
        </p:spPr>
        <p:txBody>
          <a:bodyPr/>
          <a:lstStyle/>
          <a:p>
            <a:pPr lvl="0"/>
            <a:r>
              <a:rPr lang="en-US" dirty="0"/>
              <a:t>Power and serial communications between BMS and user interface.</a:t>
            </a:r>
          </a:p>
          <a:p>
            <a:pPr lvl="0"/>
            <a:r>
              <a:rPr lang="en-US" dirty="0"/>
              <a:t>Displays Module/System voltages as well as module and cell temperature</a:t>
            </a:r>
          </a:p>
          <a:p>
            <a:pPr lvl="0"/>
            <a:r>
              <a:rPr lang="en-US" dirty="0"/>
              <a:t>User interface allows easy configuration of the BMS unit settings</a:t>
            </a:r>
          </a:p>
          <a:p>
            <a:pPr marL="0" indent="0">
              <a:buNone/>
            </a:pPr>
            <a:endParaRPr lang="en-US" dirty="0"/>
          </a:p>
          <a:p>
            <a:pPr marL="0" indent="0">
              <a:buNone/>
            </a:pPr>
            <a:r>
              <a:rPr lang="en-US" dirty="0"/>
              <a:t> </a:t>
            </a:r>
          </a:p>
          <a:p>
            <a:endParaRPr lang="en-US" dirty="0"/>
          </a:p>
        </p:txBody>
      </p:sp>
      <p:sp>
        <p:nvSpPr>
          <p:cNvPr id="5" name="Oval 4"/>
          <p:cNvSpPr/>
          <p:nvPr/>
        </p:nvSpPr>
        <p:spPr>
          <a:xfrm>
            <a:off x="4788503" y="2828543"/>
            <a:ext cx="472345" cy="359791"/>
          </a:xfrm>
          <a:prstGeom prst="ellipse">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977391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OPERATING MODES:</a:t>
            </a:r>
          </a:p>
        </p:txBody>
      </p:sp>
    </p:spTree>
    <p:extLst>
      <p:ext uri="{BB962C8B-B14F-4D97-AF65-F5344CB8AC3E}">
        <p14:creationId xmlns:p14="http://schemas.microsoft.com/office/powerpoint/2010/main" val="2200738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19101" y="714577"/>
            <a:ext cx="7467600" cy="3257550"/>
          </a:xfrm>
        </p:spPr>
        <p:txBody>
          <a:bodyPr>
            <a:noAutofit/>
          </a:bodyPr>
          <a:lstStyle/>
          <a:p>
            <a:pPr marL="0" indent="0">
              <a:buNone/>
            </a:pPr>
            <a:r>
              <a:rPr lang="en-US" sz="1100" b="1" dirty="0"/>
              <a:t>Operating / Control Modes for Converter Module:</a:t>
            </a:r>
          </a:p>
          <a:p>
            <a:pPr marL="172641" indent="-172641"/>
            <a:r>
              <a:rPr lang="en-US" sz="1100" dirty="0"/>
              <a:t>Mode 1: Bus Voltage Control</a:t>
            </a:r>
          </a:p>
          <a:p>
            <a:pPr marL="483394" lvl="1" indent="-172641">
              <a:spcBef>
                <a:spcPts val="225"/>
              </a:spcBef>
            </a:pPr>
            <a:r>
              <a:rPr lang="en-US" sz="1100" dirty="0"/>
              <a:t>External power source is disconnected</a:t>
            </a:r>
          </a:p>
          <a:p>
            <a:pPr marL="483394" lvl="1" indent="-172641">
              <a:spcBef>
                <a:spcPts val="225"/>
              </a:spcBef>
            </a:pPr>
            <a:r>
              <a:rPr lang="en-US" sz="1100" dirty="0"/>
              <a:t>Main converter control bus voltage to 270 Vdc</a:t>
            </a:r>
          </a:p>
          <a:p>
            <a:pPr marL="483394" lvl="1" indent="-172641">
              <a:spcBef>
                <a:spcPts val="225"/>
              </a:spcBef>
            </a:pPr>
            <a:r>
              <a:rPr lang="en-US" sz="1100" dirty="0"/>
              <a:t>ESD is predominantly being discharged (unless active load)</a:t>
            </a:r>
          </a:p>
          <a:p>
            <a:pPr marL="172641" indent="-172641"/>
            <a:endParaRPr lang="en-US" sz="1100" dirty="0"/>
          </a:p>
          <a:p>
            <a:pPr marL="172641" indent="-172641"/>
            <a:r>
              <a:rPr lang="en-US" sz="1100" dirty="0"/>
              <a:t>Mode 2: ESD Charge Control</a:t>
            </a:r>
          </a:p>
          <a:p>
            <a:pPr marL="483394" lvl="1" indent="-172641">
              <a:spcBef>
                <a:spcPts val="225"/>
              </a:spcBef>
            </a:pPr>
            <a:r>
              <a:rPr lang="en-US" sz="1100" dirty="0"/>
              <a:t>External power source is connected, controls bus voltage at 270 Vdc</a:t>
            </a:r>
          </a:p>
          <a:p>
            <a:pPr marL="483394" lvl="1" indent="-172641">
              <a:spcBef>
                <a:spcPts val="225"/>
              </a:spcBef>
            </a:pPr>
            <a:r>
              <a:rPr lang="en-US" sz="1100" dirty="0"/>
              <a:t>Precharge module charges ESD to 270 Vdc (bus voltage), then disconnects</a:t>
            </a:r>
          </a:p>
          <a:p>
            <a:pPr marL="483394" lvl="1" indent="-172641">
              <a:spcBef>
                <a:spcPts val="225"/>
              </a:spcBef>
            </a:pPr>
            <a:r>
              <a:rPr lang="en-US" sz="1100" dirty="0"/>
              <a:t>Main converter controls remaining charging of the ESD</a:t>
            </a:r>
          </a:p>
          <a:p>
            <a:pPr marL="483394" lvl="1" indent="-172641">
              <a:spcBef>
                <a:spcPts val="225"/>
              </a:spcBef>
            </a:pPr>
            <a:r>
              <a:rPr lang="en-US" sz="1100" dirty="0"/>
              <a:t>ESD is being charged</a:t>
            </a:r>
          </a:p>
          <a:p>
            <a:pPr marL="172641" indent="-172641"/>
            <a:endParaRPr lang="en-US" sz="1100" dirty="0"/>
          </a:p>
          <a:p>
            <a:pPr marL="172641" indent="-172641"/>
            <a:r>
              <a:rPr lang="en-US" sz="1100" dirty="0"/>
              <a:t>Mode 3: Active Load Assist</a:t>
            </a:r>
          </a:p>
          <a:p>
            <a:pPr marL="483394" lvl="1" indent="-172641">
              <a:spcBef>
                <a:spcPts val="225"/>
              </a:spcBef>
            </a:pPr>
            <a:r>
              <a:rPr lang="en-US" sz="1100" dirty="0"/>
              <a:t>External power source is connected, controls bus voltage at 270 Vdc</a:t>
            </a:r>
          </a:p>
          <a:p>
            <a:pPr marL="483394" lvl="1" indent="-172641">
              <a:spcBef>
                <a:spcPts val="225"/>
              </a:spcBef>
            </a:pPr>
            <a:r>
              <a:rPr lang="en-US" sz="1100" dirty="0"/>
              <a:t>Main converter monitors system/load activity and inject power into bus as needed</a:t>
            </a:r>
          </a:p>
          <a:p>
            <a:pPr marL="483394" lvl="1" indent="-172641">
              <a:spcBef>
                <a:spcPts val="225"/>
              </a:spcBef>
            </a:pPr>
            <a:r>
              <a:rPr lang="en-US" sz="1100" dirty="0"/>
              <a:t>ESD is actively managed: at low load-levels, ESD is being charged.  At high load-levels, ESD is being discharged</a:t>
            </a:r>
          </a:p>
          <a:p>
            <a:pPr marL="483394" lvl="1" indent="-172641">
              <a:spcBef>
                <a:spcPts val="225"/>
              </a:spcBef>
            </a:pPr>
            <a:r>
              <a:rPr lang="en-US" sz="1100" dirty="0"/>
              <a:t>This mode requires the external current sensor (C1) to determine load activity</a:t>
            </a:r>
          </a:p>
          <a:p>
            <a:pPr marL="483394" lvl="1" indent="-172641">
              <a:spcBef>
                <a:spcPts val="225"/>
              </a:spcBef>
            </a:pPr>
            <a:r>
              <a:rPr lang="en-US" sz="1100" dirty="0"/>
              <a:t>This mode is an extension of Mode 2</a:t>
            </a:r>
          </a:p>
        </p:txBody>
      </p:sp>
      <p:sp>
        <p:nvSpPr>
          <p:cNvPr id="5" name="Footer Placeholder 2"/>
          <p:cNvSpPr>
            <a:spLocks noGrp="1"/>
          </p:cNvSpPr>
          <p:nvPr>
            <p:ph type="ftr" sz="quarter" idx="10"/>
          </p:nvPr>
        </p:nvSpPr>
        <p:spPr>
          <a:xfrm>
            <a:off x="1996440" y="4812885"/>
            <a:ext cx="6682740" cy="253430"/>
          </a:xfrm>
        </p:spPr>
        <p:txBody>
          <a:bodyPr/>
          <a:lstStyle/>
          <a:p>
            <a:r>
              <a:rPr lang="en-US" sz="1200" dirty="0"/>
              <a:t>PCKA / EP Proprietary / ITAR Technical Data (See Cover Page for Distribution Statement)</a:t>
            </a:r>
          </a:p>
        </p:txBody>
      </p:sp>
      <p:sp>
        <p:nvSpPr>
          <p:cNvPr id="9" name="Title 1">
            <a:extLst>
              <a:ext uri="{FF2B5EF4-FFF2-40B4-BE49-F238E27FC236}">
                <a16:creationId xmlns:a16="http://schemas.microsoft.com/office/drawing/2014/main" id="{EB80AC76-B4FB-4A2C-87B2-73A0F92AFC2A}"/>
              </a:ext>
            </a:extLst>
          </p:cNvPr>
          <p:cNvSpPr>
            <a:spLocks noGrp="1"/>
          </p:cNvSpPr>
          <p:nvPr>
            <p:ph type="title"/>
          </p:nvPr>
        </p:nvSpPr>
        <p:spPr>
          <a:xfrm>
            <a:off x="0" y="0"/>
            <a:ext cx="0" cy="0"/>
          </a:xfrm>
        </p:spPr>
        <p:txBody>
          <a:bodyPr lIns="457200" anchor="t" anchorCtr="0">
            <a:spAutoFit/>
          </a:bodyPr>
          <a:lstStyle/>
          <a:p>
            <a:r>
              <a:rPr lang="en-US" dirty="0"/>
              <a:t>Operating modes</a:t>
            </a:r>
          </a:p>
        </p:txBody>
      </p:sp>
    </p:spTree>
    <p:extLst>
      <p:ext uri="{BB962C8B-B14F-4D97-AF65-F5344CB8AC3E}">
        <p14:creationId xmlns:p14="http://schemas.microsoft.com/office/powerpoint/2010/main" val="11341225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and Integration Plans</a:t>
            </a:r>
          </a:p>
        </p:txBody>
      </p:sp>
    </p:spTree>
    <p:extLst>
      <p:ext uri="{BB962C8B-B14F-4D97-AF65-F5344CB8AC3E}">
        <p14:creationId xmlns:p14="http://schemas.microsoft.com/office/powerpoint/2010/main" val="3055888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1" y="838200"/>
            <a:ext cx="8112070" cy="3502479"/>
          </a:xfrm>
        </p:spPr>
        <p:txBody>
          <a:bodyPr/>
          <a:lstStyle/>
          <a:p>
            <a:pPr marL="285750" indent="-285750">
              <a:buFont typeface="Arial" panose="020B0604020202020204" pitchFamily="34" charset="0"/>
              <a:buChar char="•"/>
            </a:pPr>
            <a:r>
              <a:rPr lang="en-US" b="1" dirty="0"/>
              <a:t>Mechanical Integration</a:t>
            </a:r>
          </a:p>
          <a:p>
            <a:pPr marL="628642" lvl="1" indent="-285750">
              <a:buFont typeface="Arial" panose="020B0604020202020204" pitchFamily="34" charset="0"/>
              <a:buChar char="•"/>
            </a:pPr>
            <a:r>
              <a:rPr lang="en-US" dirty="0"/>
              <a:t>The team is using ElectroStandards Laboratories for the Integration and Testing efforts. </a:t>
            </a:r>
          </a:p>
          <a:p>
            <a:pPr marL="285750" indent="-285750">
              <a:buFont typeface="Arial" panose="020B0604020202020204" pitchFamily="34" charset="0"/>
              <a:buChar char="•"/>
            </a:pPr>
            <a:r>
              <a:rPr lang="en-US" dirty="0"/>
              <a:t>Specific Tasks </a:t>
            </a:r>
          </a:p>
          <a:p>
            <a:endParaRPr lang="en-US" dirty="0"/>
          </a:p>
        </p:txBody>
      </p:sp>
      <p:sp>
        <p:nvSpPr>
          <p:cNvPr id="3" name="Title 2"/>
          <p:cNvSpPr>
            <a:spLocks noGrp="1"/>
          </p:cNvSpPr>
          <p:nvPr>
            <p:ph type="title"/>
          </p:nvPr>
        </p:nvSpPr>
        <p:spPr/>
        <p:txBody>
          <a:bodyPr/>
          <a:lstStyle/>
          <a:p>
            <a:r>
              <a:rPr lang="en-US" dirty="0"/>
              <a:t>Test and Integration-Task #1, Design</a:t>
            </a:r>
          </a:p>
        </p:txBody>
      </p:sp>
      <p:sp>
        <p:nvSpPr>
          <p:cNvPr id="5"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pic>
        <p:nvPicPr>
          <p:cNvPr id="7" name="Picture 6"/>
          <p:cNvPicPr>
            <a:picLocks noChangeAspect="1"/>
          </p:cNvPicPr>
          <p:nvPr/>
        </p:nvPicPr>
        <p:blipFill>
          <a:blip r:embed="rId2"/>
          <a:stretch>
            <a:fillRect/>
          </a:stretch>
        </p:blipFill>
        <p:spPr>
          <a:xfrm>
            <a:off x="359092" y="1724267"/>
            <a:ext cx="8425815" cy="2370158"/>
          </a:xfrm>
          <a:prstGeom prst="rect">
            <a:avLst/>
          </a:prstGeom>
        </p:spPr>
      </p:pic>
    </p:spTree>
    <p:extLst>
      <p:ext uri="{BB962C8B-B14F-4D97-AF65-F5344CB8AC3E}">
        <p14:creationId xmlns:p14="http://schemas.microsoft.com/office/powerpoint/2010/main" val="23819634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and Integration-Task #1, Design</a:t>
            </a:r>
          </a:p>
        </p:txBody>
      </p:sp>
      <p:pic>
        <p:nvPicPr>
          <p:cNvPr id="5" name="Picture 4"/>
          <p:cNvPicPr>
            <a:picLocks noChangeAspect="1"/>
          </p:cNvPicPr>
          <p:nvPr/>
        </p:nvPicPr>
        <p:blipFill>
          <a:blip r:embed="rId2"/>
          <a:stretch>
            <a:fillRect/>
          </a:stretch>
        </p:blipFill>
        <p:spPr>
          <a:xfrm>
            <a:off x="366712" y="843844"/>
            <a:ext cx="8410575" cy="2847093"/>
          </a:xfrm>
          <a:prstGeom prst="rect">
            <a:avLst/>
          </a:prstGeom>
        </p:spPr>
      </p:pic>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225285225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and Integration-Task #1, Design</a:t>
            </a:r>
          </a:p>
        </p:txBody>
      </p:sp>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pic>
        <p:nvPicPr>
          <p:cNvPr id="2" name="Picture 1"/>
          <p:cNvPicPr>
            <a:picLocks noChangeAspect="1"/>
          </p:cNvPicPr>
          <p:nvPr/>
        </p:nvPicPr>
        <p:blipFill>
          <a:blip r:embed="rId2"/>
          <a:stretch>
            <a:fillRect/>
          </a:stretch>
        </p:blipFill>
        <p:spPr>
          <a:xfrm>
            <a:off x="0" y="906694"/>
            <a:ext cx="8865231" cy="3322406"/>
          </a:xfrm>
          <a:prstGeom prst="rect">
            <a:avLst/>
          </a:prstGeom>
        </p:spPr>
      </p:pic>
    </p:spTree>
    <p:extLst>
      <p:ext uri="{BB962C8B-B14F-4D97-AF65-F5344CB8AC3E}">
        <p14:creationId xmlns:p14="http://schemas.microsoft.com/office/powerpoint/2010/main" val="12164561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 by Phase </a:t>
            </a:r>
          </a:p>
        </p:txBody>
      </p:sp>
      <p:sp>
        <p:nvSpPr>
          <p:cNvPr id="3" name="Content Placeholder 2"/>
          <p:cNvSpPr>
            <a:spLocks noGrp="1"/>
          </p:cNvSpPr>
          <p:nvPr>
            <p:ph sz="half" idx="1"/>
          </p:nvPr>
        </p:nvSpPr>
        <p:spPr>
          <a:xfrm>
            <a:off x="0" y="812800"/>
            <a:ext cx="9143999" cy="3657600"/>
          </a:xfrm>
        </p:spPr>
        <p:txBody>
          <a:bodyPr>
            <a:noAutofit/>
          </a:bodyPr>
          <a:lstStyle/>
          <a:p>
            <a:pPr lvl="0"/>
            <a:r>
              <a:rPr lang="en-US" dirty="0"/>
              <a:t>Phase 1 (funded)</a:t>
            </a:r>
          </a:p>
          <a:p>
            <a:pPr lvl="1"/>
            <a:r>
              <a:rPr lang="en-US" sz="1100" dirty="0"/>
              <a:t>The 300kW converter connected to a capacitor bank that allows it to operate at up to 60kW for at least 2 seconds. </a:t>
            </a:r>
          </a:p>
          <a:p>
            <a:pPr lvl="1"/>
            <a:r>
              <a:rPr lang="en-US" sz="1100" dirty="0"/>
              <a:t>Total stored energy requirement: 120kJ</a:t>
            </a:r>
          </a:p>
          <a:p>
            <a:pPr lvl="1"/>
            <a:r>
              <a:rPr lang="en-US" sz="1100" dirty="0"/>
              <a:t>Actual delivered energy will be around 500kJ to 1000kJ, depending on the rate (150kW vs 60kW)</a:t>
            </a:r>
          </a:p>
          <a:p>
            <a:pPr lvl="1"/>
            <a:endParaRPr lang="en-US" sz="625" dirty="0"/>
          </a:p>
          <a:p>
            <a:pPr lvl="1"/>
            <a:endParaRPr lang="en-US" sz="625" dirty="0"/>
          </a:p>
          <a:p>
            <a:pPr lvl="1"/>
            <a:endParaRPr lang="en-US" sz="625" dirty="0"/>
          </a:p>
          <a:p>
            <a:pPr lvl="0"/>
            <a:r>
              <a:rPr lang="en-US" dirty="0"/>
              <a:t>Phase 2 (unfunded)</a:t>
            </a:r>
          </a:p>
          <a:p>
            <a:pPr lvl="1"/>
            <a:r>
              <a:rPr lang="en-US" sz="1100" dirty="0"/>
              <a:t>The 300kW converter connected to a battery bank that allows it to operate at up to 300kW for at least 60 seconds. </a:t>
            </a:r>
          </a:p>
          <a:p>
            <a:pPr lvl="1"/>
            <a:r>
              <a:rPr lang="en-US" sz="1100" dirty="0"/>
              <a:t>Total stored energy requirement: 18MJ</a:t>
            </a:r>
          </a:p>
          <a:p>
            <a:pPr lvl="1"/>
            <a:endParaRPr lang="en-US" sz="1100" dirty="0"/>
          </a:p>
          <a:p>
            <a:pPr lvl="1"/>
            <a:endParaRPr lang="en-US" sz="625" dirty="0"/>
          </a:p>
        </p:txBody>
      </p:sp>
    </p:spTree>
    <p:extLst>
      <p:ext uri="{BB962C8B-B14F-4D97-AF65-F5344CB8AC3E}">
        <p14:creationId xmlns:p14="http://schemas.microsoft.com/office/powerpoint/2010/main" val="2072928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and Integration-Task #2, Assembly and Test</a:t>
            </a:r>
          </a:p>
        </p:txBody>
      </p:sp>
      <p:pic>
        <p:nvPicPr>
          <p:cNvPr id="4" name="Picture 3"/>
          <p:cNvPicPr>
            <a:picLocks noChangeAspect="1"/>
          </p:cNvPicPr>
          <p:nvPr/>
        </p:nvPicPr>
        <p:blipFill>
          <a:blip r:embed="rId2"/>
          <a:stretch>
            <a:fillRect/>
          </a:stretch>
        </p:blipFill>
        <p:spPr>
          <a:xfrm>
            <a:off x="238125" y="682668"/>
            <a:ext cx="8822016" cy="4098882"/>
          </a:xfrm>
          <a:prstGeom prst="rect">
            <a:avLst/>
          </a:prstGeom>
        </p:spPr>
      </p:pic>
      <p:sp>
        <p:nvSpPr>
          <p:cNvPr id="5"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97995361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013" y="845805"/>
            <a:ext cx="9043987" cy="3302332"/>
          </a:xfrm>
          <a:prstGeom prst="rect">
            <a:avLst/>
          </a:prstGeom>
        </p:spPr>
      </p:pic>
      <p:sp>
        <p:nvSpPr>
          <p:cNvPr id="3" name="Title 2"/>
          <p:cNvSpPr>
            <a:spLocks noGrp="1"/>
          </p:cNvSpPr>
          <p:nvPr>
            <p:ph type="title"/>
          </p:nvPr>
        </p:nvSpPr>
        <p:spPr/>
        <p:txBody>
          <a:bodyPr/>
          <a:lstStyle/>
          <a:p>
            <a:r>
              <a:rPr lang="en-US" dirty="0"/>
              <a:t>Test and Integration-Task #2, Assembly and Test</a:t>
            </a:r>
          </a:p>
        </p:txBody>
      </p:sp>
      <p:sp>
        <p:nvSpPr>
          <p:cNvPr id="4"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429397759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Schedule</a:t>
            </a:r>
          </a:p>
        </p:txBody>
      </p:sp>
      <p:sp>
        <p:nvSpPr>
          <p:cNvPr id="4" name="TextBox 3"/>
          <p:cNvSpPr txBox="1"/>
          <p:nvPr/>
        </p:nvSpPr>
        <p:spPr>
          <a:xfrm>
            <a:off x="6804660" y="1571764"/>
            <a:ext cx="2339340" cy="830997"/>
          </a:xfrm>
          <a:prstGeom prst="rect">
            <a:avLst/>
          </a:prstGeom>
          <a:solidFill>
            <a:srgbClr val="FF0000"/>
          </a:solidFill>
        </p:spPr>
        <p:txBody>
          <a:bodyPr wrap="square" rtlCol="0">
            <a:spAutoFit/>
          </a:bodyPr>
          <a:lstStyle/>
          <a:p>
            <a:r>
              <a:rPr lang="en-US" sz="2400" dirty="0"/>
              <a:t>EP TO UPDATE</a:t>
            </a:r>
          </a:p>
        </p:txBody>
      </p:sp>
    </p:spTree>
    <p:extLst>
      <p:ext uri="{BB962C8B-B14F-4D97-AF65-F5344CB8AC3E}">
        <p14:creationId xmlns:p14="http://schemas.microsoft.com/office/powerpoint/2010/main" val="26110027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Closeout</a:t>
            </a:r>
            <a:endParaRPr lang="en-US" dirty="0"/>
          </a:p>
        </p:txBody>
      </p:sp>
      <p:sp>
        <p:nvSpPr>
          <p:cNvPr id="5" name="Content Placeholder 2"/>
          <p:cNvSpPr>
            <a:spLocks noGrp="1"/>
          </p:cNvSpPr>
          <p:nvPr>
            <p:ph idx="1"/>
          </p:nvPr>
        </p:nvSpPr>
        <p:spPr>
          <a:xfrm>
            <a:off x="589850" y="842963"/>
            <a:ext cx="6062523" cy="4129088"/>
          </a:xfrm>
        </p:spPr>
        <p:txBody>
          <a:bodyPr/>
          <a:lstStyle/>
          <a:p>
            <a:r>
              <a:rPr lang="en-US" b="1" dirty="0"/>
              <a:t>Actions</a:t>
            </a:r>
            <a:endParaRPr lang="en-US" dirty="0"/>
          </a:p>
          <a:p>
            <a:pPr marL="646530" lvl="2" indent="0">
              <a:buNone/>
            </a:pPr>
            <a:endParaRPr lang="en-US" dirty="0"/>
          </a:p>
          <a:p>
            <a:endParaRPr lang="en-US" dirty="0"/>
          </a:p>
        </p:txBody>
      </p:sp>
      <p:graphicFrame>
        <p:nvGraphicFramePr>
          <p:cNvPr id="3" name="Table 2"/>
          <p:cNvGraphicFramePr>
            <a:graphicFrameLocks noGrp="1"/>
          </p:cNvGraphicFramePr>
          <p:nvPr/>
        </p:nvGraphicFramePr>
        <p:xfrm>
          <a:off x="1647265" y="1361515"/>
          <a:ext cx="5345205" cy="1744759"/>
        </p:xfrm>
        <a:graphic>
          <a:graphicData uri="http://schemas.openxmlformats.org/drawingml/2006/table">
            <a:tbl>
              <a:tblPr>
                <a:tableStyleId>{5C22544A-7EE6-4342-B048-85BDC9FD1C3A}</a:tableStyleId>
              </a:tblPr>
              <a:tblGrid>
                <a:gridCol w="210110">
                  <a:extLst>
                    <a:ext uri="{9D8B030D-6E8A-4147-A177-3AD203B41FA5}">
                      <a16:colId xmlns:a16="http://schemas.microsoft.com/office/drawing/2014/main" val="2553176081"/>
                    </a:ext>
                  </a:extLst>
                </a:gridCol>
                <a:gridCol w="2613772">
                  <a:extLst>
                    <a:ext uri="{9D8B030D-6E8A-4147-A177-3AD203B41FA5}">
                      <a16:colId xmlns:a16="http://schemas.microsoft.com/office/drawing/2014/main" val="1489735400"/>
                    </a:ext>
                  </a:extLst>
                </a:gridCol>
                <a:gridCol w="790015">
                  <a:extLst>
                    <a:ext uri="{9D8B030D-6E8A-4147-A177-3AD203B41FA5}">
                      <a16:colId xmlns:a16="http://schemas.microsoft.com/office/drawing/2014/main" val="4001625004"/>
                    </a:ext>
                  </a:extLst>
                </a:gridCol>
                <a:gridCol w="966507">
                  <a:extLst>
                    <a:ext uri="{9D8B030D-6E8A-4147-A177-3AD203B41FA5}">
                      <a16:colId xmlns:a16="http://schemas.microsoft.com/office/drawing/2014/main" val="2416961962"/>
                    </a:ext>
                  </a:extLst>
                </a:gridCol>
                <a:gridCol w="764801">
                  <a:extLst>
                    <a:ext uri="{9D8B030D-6E8A-4147-A177-3AD203B41FA5}">
                      <a16:colId xmlns:a16="http://schemas.microsoft.com/office/drawing/2014/main" val="4029397480"/>
                    </a:ext>
                  </a:extLst>
                </a:gridCol>
              </a:tblGrid>
              <a:tr h="131109">
                <a:tc>
                  <a:txBody>
                    <a:bodyPr/>
                    <a:lstStyle/>
                    <a:p>
                      <a:pPr algn="ctr" fontAlgn="b"/>
                      <a:r>
                        <a:rPr lang="en-US" sz="800" u="none" strike="noStrike" dirty="0">
                          <a:effectLst/>
                        </a:rPr>
                        <a:t>#</a:t>
                      </a:r>
                      <a:endParaRPr lang="en-US" sz="800" b="1" i="0" u="none" strike="noStrike" dirty="0">
                        <a:solidFill>
                          <a:srgbClr val="000000"/>
                        </a:solidFill>
                        <a:effectLst/>
                        <a:latin typeface="Calibri" panose="020F0502020204030204" pitchFamily="34" charset="0"/>
                      </a:endParaRPr>
                    </a:p>
                  </a:txBody>
                  <a:tcPr marL="5043" marR="5043" marT="5043" marB="0" anchor="b"/>
                </a:tc>
                <a:tc>
                  <a:txBody>
                    <a:bodyPr/>
                    <a:lstStyle/>
                    <a:p>
                      <a:pPr algn="ctr" fontAlgn="b"/>
                      <a:r>
                        <a:rPr lang="en-US" sz="800" u="none" strike="noStrike" dirty="0">
                          <a:effectLst/>
                        </a:rPr>
                        <a:t>Action</a:t>
                      </a:r>
                      <a:endParaRPr lang="en-US" sz="800" b="1" i="0" u="none" strike="noStrike" dirty="0">
                        <a:solidFill>
                          <a:srgbClr val="000000"/>
                        </a:solidFill>
                        <a:effectLst/>
                        <a:latin typeface="Calibri" panose="020F0502020204030204" pitchFamily="34" charset="0"/>
                      </a:endParaRPr>
                    </a:p>
                  </a:txBody>
                  <a:tcPr marL="5043" marR="5043" marT="5043" marB="0" anchor="b"/>
                </a:tc>
                <a:tc>
                  <a:txBody>
                    <a:bodyPr/>
                    <a:lstStyle/>
                    <a:p>
                      <a:pPr algn="ctr" fontAlgn="b"/>
                      <a:r>
                        <a:rPr lang="en-US" sz="800" u="none" strike="noStrike" dirty="0">
                          <a:effectLst/>
                        </a:rPr>
                        <a:t>Resp</a:t>
                      </a:r>
                      <a:endParaRPr lang="en-US" sz="800" b="1" i="0" u="none" strike="noStrike" dirty="0">
                        <a:solidFill>
                          <a:srgbClr val="000000"/>
                        </a:solidFill>
                        <a:effectLst/>
                        <a:latin typeface="Calibri" panose="020F0502020204030204" pitchFamily="34" charset="0"/>
                      </a:endParaRPr>
                    </a:p>
                  </a:txBody>
                  <a:tcPr marL="5043" marR="5043" marT="5043" marB="0" anchor="b"/>
                </a:tc>
                <a:tc>
                  <a:txBody>
                    <a:bodyPr/>
                    <a:lstStyle/>
                    <a:p>
                      <a:pPr algn="ctr" fontAlgn="b"/>
                      <a:r>
                        <a:rPr lang="en-US" sz="800" u="none" strike="noStrike" dirty="0">
                          <a:effectLst/>
                        </a:rPr>
                        <a:t>Due</a:t>
                      </a:r>
                      <a:endParaRPr lang="en-US" sz="800" b="1" i="0" u="none" strike="noStrike" dirty="0">
                        <a:solidFill>
                          <a:srgbClr val="000000"/>
                        </a:solidFill>
                        <a:effectLst/>
                        <a:latin typeface="Calibri" panose="020F0502020204030204" pitchFamily="34" charset="0"/>
                      </a:endParaRPr>
                    </a:p>
                  </a:txBody>
                  <a:tcPr marL="5043" marR="5043" marT="5043" marB="0" anchor="b"/>
                </a:tc>
                <a:tc>
                  <a:txBody>
                    <a:bodyPr/>
                    <a:lstStyle/>
                    <a:p>
                      <a:pPr algn="ctr" fontAlgn="b"/>
                      <a:r>
                        <a:rPr lang="en-US" sz="800" u="none" strike="noStrike" dirty="0">
                          <a:effectLst/>
                        </a:rPr>
                        <a:t>Status/Method</a:t>
                      </a:r>
                      <a:endParaRPr lang="en-US" sz="800" b="1"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626798688"/>
                  </a:ext>
                </a:extLst>
              </a:tr>
              <a:tr h="161365">
                <a:tc>
                  <a:txBody>
                    <a:bodyPr/>
                    <a:lstStyle/>
                    <a:p>
                      <a:pPr algn="ctr" fontAlgn="b"/>
                      <a:r>
                        <a:rPr lang="en-US" sz="700" u="none" strike="noStrike" dirty="0">
                          <a:effectLst/>
                        </a:rPr>
                        <a:t>1</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861871966"/>
                  </a:ext>
                </a:extLst>
              </a:tr>
              <a:tr h="161365">
                <a:tc>
                  <a:txBody>
                    <a:bodyPr/>
                    <a:lstStyle/>
                    <a:p>
                      <a:pPr algn="ctr" fontAlgn="b"/>
                      <a:r>
                        <a:rPr lang="en-US" sz="700" u="none" strike="noStrike" dirty="0">
                          <a:effectLst/>
                        </a:rPr>
                        <a:t>2</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3895174547"/>
                  </a:ext>
                </a:extLst>
              </a:tr>
              <a:tr h="161365">
                <a:tc>
                  <a:txBody>
                    <a:bodyPr/>
                    <a:lstStyle/>
                    <a:p>
                      <a:pPr algn="ctr" fontAlgn="b"/>
                      <a:r>
                        <a:rPr lang="en-US" sz="700" u="none" strike="noStrike" dirty="0">
                          <a:effectLst/>
                        </a:rPr>
                        <a:t>3</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3742820014"/>
                  </a:ext>
                </a:extLst>
              </a:tr>
              <a:tr h="161365">
                <a:tc>
                  <a:txBody>
                    <a:bodyPr/>
                    <a:lstStyle/>
                    <a:p>
                      <a:pPr algn="ctr" fontAlgn="b"/>
                      <a:r>
                        <a:rPr lang="en-US" sz="700" u="none" strike="noStrike" dirty="0">
                          <a:effectLst/>
                        </a:rPr>
                        <a:t>4</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261406477"/>
                  </a:ext>
                </a:extLst>
              </a:tr>
              <a:tr h="161365">
                <a:tc>
                  <a:txBody>
                    <a:bodyPr/>
                    <a:lstStyle/>
                    <a:p>
                      <a:pPr algn="ctr" fontAlgn="b"/>
                      <a:r>
                        <a:rPr lang="en-US" sz="700" u="none" strike="noStrike" dirty="0">
                          <a:effectLst/>
                        </a:rPr>
                        <a:t>5</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556467998"/>
                  </a:ext>
                </a:extLst>
              </a:tr>
              <a:tr h="161365">
                <a:tc>
                  <a:txBody>
                    <a:bodyPr/>
                    <a:lstStyle/>
                    <a:p>
                      <a:pPr algn="ctr" fontAlgn="b"/>
                      <a:r>
                        <a:rPr lang="en-US" sz="700" u="none" strike="noStrike" dirty="0">
                          <a:effectLst/>
                        </a:rPr>
                        <a:t>6</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2782665201"/>
                  </a:ext>
                </a:extLst>
              </a:tr>
              <a:tr h="161365">
                <a:tc>
                  <a:txBody>
                    <a:bodyPr/>
                    <a:lstStyle/>
                    <a:p>
                      <a:pPr algn="ctr" fontAlgn="b"/>
                      <a:r>
                        <a:rPr lang="en-US" sz="700" u="none" strike="noStrike" dirty="0">
                          <a:effectLst/>
                        </a:rPr>
                        <a:t>7</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3086229483"/>
                  </a:ext>
                </a:extLst>
              </a:tr>
              <a:tr h="161365">
                <a:tc>
                  <a:txBody>
                    <a:bodyPr/>
                    <a:lstStyle/>
                    <a:p>
                      <a:pPr algn="ctr" fontAlgn="b"/>
                      <a:r>
                        <a:rPr lang="en-US" sz="700" u="none" strike="noStrike" dirty="0">
                          <a:effectLst/>
                        </a:rPr>
                        <a:t>8</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3835732243"/>
                  </a:ext>
                </a:extLst>
              </a:tr>
              <a:tr h="161365">
                <a:tc>
                  <a:txBody>
                    <a:bodyPr/>
                    <a:lstStyle/>
                    <a:p>
                      <a:pPr algn="ctr" fontAlgn="b"/>
                      <a:r>
                        <a:rPr lang="en-US" sz="700" u="none" strike="noStrike" dirty="0">
                          <a:effectLst/>
                        </a:rPr>
                        <a:t>9</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1892549325"/>
                  </a:ext>
                </a:extLst>
              </a:tr>
              <a:tr h="161365">
                <a:tc>
                  <a:txBody>
                    <a:bodyPr/>
                    <a:lstStyle/>
                    <a:p>
                      <a:pPr algn="ctr" fontAlgn="b"/>
                      <a:r>
                        <a:rPr lang="en-US" sz="700" u="none" strike="noStrike" dirty="0">
                          <a:effectLst/>
                        </a:rPr>
                        <a:t>10</a:t>
                      </a:r>
                      <a:endParaRPr lang="en-US" sz="700" b="1"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tc>
                  <a:txBody>
                    <a:bodyPr/>
                    <a:lstStyle/>
                    <a:p>
                      <a:pPr algn="l"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5043" marR="5043" marT="5043" marB="0" anchor="b"/>
                </a:tc>
                <a:extLst>
                  <a:ext uri="{0D108BD9-81ED-4DB2-BD59-A6C34878D82A}">
                    <a16:rowId xmlns:a16="http://schemas.microsoft.com/office/drawing/2014/main" val="4226404210"/>
                  </a:ext>
                </a:extLst>
              </a:tr>
            </a:tbl>
          </a:graphicData>
        </a:graphic>
      </p:graphicFrame>
      <p:sp>
        <p:nvSpPr>
          <p:cNvPr id="7" name="Footer Placeholder 2"/>
          <p:cNvSpPr txBox="1">
            <a:spLocks/>
          </p:cNvSpPr>
          <p:nvPr/>
        </p:nvSpPr>
        <p:spPr>
          <a:xfrm>
            <a:off x="1929280" y="4718621"/>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6877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Capacitor Evaluation</a:t>
            </a:r>
            <a:br>
              <a:rPr lang="en-US" dirty="0"/>
            </a:br>
            <a:r>
              <a:rPr lang="en-US" dirty="0"/>
              <a:t> (Summary from PDR)</a:t>
            </a:r>
          </a:p>
        </p:txBody>
      </p:sp>
    </p:spTree>
    <p:extLst>
      <p:ext uri="{BB962C8B-B14F-4D97-AF65-F5344CB8AC3E}">
        <p14:creationId xmlns:p14="http://schemas.microsoft.com/office/powerpoint/2010/main" val="251231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6471"/>
            <a:ext cx="9144000" cy="682669"/>
          </a:xfrm>
        </p:spPr>
        <p:txBody>
          <a:bodyPr/>
          <a:lstStyle/>
          <a:p>
            <a:r>
              <a:rPr lang="en-US" dirty="0">
                <a:solidFill>
                  <a:schemeClr val="tx1"/>
                </a:solidFill>
              </a:rPr>
              <a:t>Options Reviewed</a:t>
            </a:r>
          </a:p>
        </p:txBody>
      </p:sp>
      <p:pic>
        <p:nvPicPr>
          <p:cNvPr id="4" name="Picture 3"/>
          <p:cNvPicPr>
            <a:picLocks noChangeAspect="1"/>
          </p:cNvPicPr>
          <p:nvPr/>
        </p:nvPicPr>
        <p:blipFill>
          <a:blip r:embed="rId2"/>
          <a:stretch>
            <a:fillRect/>
          </a:stretch>
        </p:blipFill>
        <p:spPr>
          <a:xfrm>
            <a:off x="2965133" y="462338"/>
            <a:ext cx="6178867" cy="4337310"/>
          </a:xfrm>
          <a:prstGeom prst="rect">
            <a:avLst/>
          </a:prstGeom>
        </p:spPr>
      </p:pic>
      <p:sp>
        <p:nvSpPr>
          <p:cNvPr id="5" name="TextBox 4"/>
          <p:cNvSpPr txBox="1"/>
          <p:nvPr/>
        </p:nvSpPr>
        <p:spPr>
          <a:xfrm>
            <a:off x="137160" y="754380"/>
            <a:ext cx="3253740" cy="4524315"/>
          </a:xfrm>
          <a:prstGeom prst="rect">
            <a:avLst/>
          </a:prstGeom>
          <a:noFill/>
        </p:spPr>
        <p:txBody>
          <a:bodyPr wrap="square" rtlCol="0">
            <a:spAutoFit/>
          </a:bodyPr>
          <a:lstStyle/>
          <a:p>
            <a:r>
              <a:rPr lang="en-US" dirty="0"/>
              <a:t>The goal of Phase 1, the funded Phase, is to be able to deliver at least 60kW for 2 seconds. </a:t>
            </a:r>
          </a:p>
          <a:p>
            <a:endParaRPr lang="en-US" dirty="0"/>
          </a:p>
          <a:p>
            <a:r>
              <a:rPr lang="en-US" dirty="0"/>
              <a:t>This is sufficient time to test each converter at </a:t>
            </a:r>
            <a:r>
              <a:rPr lang="en-US" dirty="0">
                <a:solidFill>
                  <a:srgbClr val="FF0000"/>
                </a:solidFill>
              </a:rPr>
              <a:t>60% </a:t>
            </a:r>
            <a:r>
              <a:rPr lang="en-US" dirty="0"/>
              <a:t>of power. </a:t>
            </a:r>
          </a:p>
          <a:p>
            <a:endParaRPr lang="en-US" dirty="0"/>
          </a:p>
          <a:p>
            <a:r>
              <a:rPr lang="en-US" dirty="0"/>
              <a:t>We are not at 2 converters so 60kW is 40%, but the better caps over perform so we tested at 100kW (67%)  and beyond</a:t>
            </a:r>
          </a:p>
          <a:p>
            <a:endParaRPr lang="en-US" dirty="0"/>
          </a:p>
          <a:p>
            <a:endParaRPr lang="en-US" dirty="0"/>
          </a:p>
        </p:txBody>
      </p:sp>
      <p:sp>
        <p:nvSpPr>
          <p:cNvPr id="6"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3952043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Theoretical Designs to Meet </a:t>
            </a:r>
            <a:r>
              <a:rPr lang="en-US" i="1" dirty="0">
                <a:solidFill>
                  <a:schemeClr val="tx1"/>
                </a:solidFill>
              </a:rPr>
              <a:t>Minimum</a:t>
            </a:r>
            <a:r>
              <a:rPr lang="en-US" dirty="0">
                <a:solidFill>
                  <a:schemeClr val="tx1"/>
                </a:solidFill>
              </a:rPr>
              <a:t> Requirements….</a:t>
            </a:r>
          </a:p>
        </p:txBody>
      </p:sp>
      <p:pic>
        <p:nvPicPr>
          <p:cNvPr id="4" name="Picture 3"/>
          <p:cNvPicPr>
            <a:picLocks noChangeAspect="1"/>
          </p:cNvPicPr>
          <p:nvPr/>
        </p:nvPicPr>
        <p:blipFill>
          <a:blip r:embed="rId2"/>
          <a:stretch>
            <a:fillRect/>
          </a:stretch>
        </p:blipFill>
        <p:spPr>
          <a:xfrm>
            <a:off x="380999" y="765425"/>
            <a:ext cx="8117205" cy="3929404"/>
          </a:xfrm>
          <a:prstGeom prst="rect">
            <a:avLst/>
          </a:prstGeom>
        </p:spPr>
      </p:pic>
      <p:sp>
        <p:nvSpPr>
          <p:cNvPr id="5" name="Footer Placeholder 2"/>
          <p:cNvSpPr txBox="1">
            <a:spLocks/>
          </p:cNvSpPr>
          <p:nvPr/>
        </p:nvSpPr>
        <p:spPr>
          <a:xfrm>
            <a:off x="1929280" y="4890070"/>
            <a:ext cx="6682740" cy="25343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PCKA / EP Proprietary / ITAR Technical Data (See Cover Page for Distribution Statement)</a:t>
            </a:r>
          </a:p>
        </p:txBody>
      </p:sp>
    </p:spTree>
    <p:extLst>
      <p:ext uri="{BB962C8B-B14F-4D97-AF65-F5344CB8AC3E}">
        <p14:creationId xmlns:p14="http://schemas.microsoft.com/office/powerpoint/2010/main" val="5653389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3" id="{EA626708-C5FA-C440-BEC4-724F89D227A4}" vid="{04B87050-F5A6-0F47-A764-1CD3164C97CC}"/>
    </a:ext>
  </a:extLst>
</a:theme>
</file>

<file path=ppt/theme/theme2.xml><?xml version="1.0" encoding="utf-8"?>
<a:theme xmlns:a="http://schemas.openxmlformats.org/drawingml/2006/main" name="TOC">
  <a:themeElements>
    <a:clrScheme name="Custom 1">
      <a:dk1>
        <a:srgbClr val="002354"/>
      </a:dk1>
      <a:lt1>
        <a:srgbClr val="FFFFFF"/>
      </a:lt1>
      <a:dk2>
        <a:srgbClr val="002354"/>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numCol="1" spcCol="182880" rtlCol="0">
        <a:spAutoFit/>
      </a:bodyPr>
      <a:lstStyle>
        <a:defPPr algn="l">
          <a:lnSpc>
            <a:spcPct val="130000"/>
          </a:lnSpc>
          <a:defRPr sz="1350" dirty="0" smtClean="0">
            <a:solidFill>
              <a:srgbClr val="565656"/>
            </a:solidFill>
            <a:latin typeface="Arial"/>
            <a:cs typeface="Arial"/>
          </a:defRPr>
        </a:defPPr>
      </a:lstStyle>
    </a:txDef>
  </a:objectDefaults>
  <a:extraClrSchemeLst/>
  <a:extLst>
    <a:ext uri="{05A4C25C-085E-4340-85A3-A5531E510DB2}">
      <thm15:themeFamily xmlns:thm15="http://schemas.microsoft.com/office/thememl/2012/main" name="Presentation13" id="{EA626708-C5FA-C440-BEC4-724F89D227A4}" vid="{688CD823-DAFE-AF44-A24D-4C7A74236B3B}"/>
    </a:ext>
  </a:extLst>
</a:theme>
</file>

<file path=ppt/theme/theme3.xml><?xml version="1.0" encoding="utf-8"?>
<a:theme xmlns:a="http://schemas.openxmlformats.org/drawingml/2006/main" name="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3" id="{EA626708-C5FA-C440-BEC4-724F89D227A4}" vid="{E9619E53-303A-BF43-990E-98FF93DFA015}"/>
    </a:ext>
  </a:extLst>
</a:theme>
</file>

<file path=ppt/theme/theme4.xml><?xml version="1.0" encoding="utf-8"?>
<a:theme xmlns:a="http://schemas.openxmlformats.org/drawingml/2006/main" name="1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3" id="{EA626708-C5FA-C440-BEC4-724F89D227A4}" vid="{D933E56E-1F29-9543-981E-95E075266FA6}"/>
    </a:ext>
  </a:extLst>
</a:theme>
</file>

<file path=ppt/theme/theme5.xml><?xml version="1.0" encoding="utf-8"?>
<a:theme xmlns:a="http://schemas.openxmlformats.org/drawingml/2006/main" name="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3" id="{EA626708-C5FA-C440-BEC4-724F89D227A4}" vid="{C1E37373-24D5-D143-A02D-6247BD26AAAB}"/>
    </a:ext>
  </a:extLst>
</a:theme>
</file>

<file path=ppt/theme/theme6.xml><?xml version="1.0" encoding="utf-8"?>
<a:theme xmlns:a="http://schemas.openxmlformats.org/drawingml/2006/main" name="Closing">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3" id="{EA626708-C5FA-C440-BEC4-724F89D227A4}" vid="{0EE4FE86-B974-EE4B-91D3-1D48A82ECD4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E40767-F470-4B21-A2D1-3D1DEA7F75F6}">
  <ds:schemaRef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6b1c14d3-1e71-44ac-95c9-0169368937e3"/>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6919271-9BB8-46B4-A00E-619F49FED1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1DA424-8D8E-40BE-8A95-F994335B25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eaglepicher-combo</Template>
  <TotalTime>6432</TotalTime>
  <Words>3476</Words>
  <Application>Microsoft Office PowerPoint</Application>
  <PresentationFormat>On-screen Show (16:9)</PresentationFormat>
  <Paragraphs>440</Paragraphs>
  <Slides>63</Slides>
  <Notes>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63</vt:i4>
      </vt:variant>
    </vt:vector>
  </HeadingPairs>
  <TitlesOfParts>
    <vt:vector size="75" baseType="lpstr">
      <vt:lpstr>.AppleSystemUIFont</vt:lpstr>
      <vt:lpstr>Arial</vt:lpstr>
      <vt:lpstr>Calibri</vt:lpstr>
      <vt:lpstr>MS Serif</vt:lpstr>
      <vt:lpstr>Proxima Nova Bold</vt:lpstr>
      <vt:lpstr>Times New Roman</vt:lpstr>
      <vt:lpstr>Title Slides</vt:lpstr>
      <vt:lpstr>TOC</vt:lpstr>
      <vt:lpstr>Office Theme</vt:lpstr>
      <vt:lpstr>1_Office Theme</vt:lpstr>
      <vt:lpstr>Transition Slides</vt:lpstr>
      <vt:lpstr>Closing</vt:lpstr>
      <vt:lpstr>PowerPoint Presentation</vt:lpstr>
      <vt:lpstr>Contract Background</vt:lpstr>
      <vt:lpstr>Requirements Summary</vt:lpstr>
      <vt:lpstr>Background</vt:lpstr>
      <vt:lpstr>Summary of the Requirements</vt:lpstr>
      <vt:lpstr>Deliverables by Phase </vt:lpstr>
      <vt:lpstr>Capacitor Evaluation  (Summary from PDR)</vt:lpstr>
      <vt:lpstr>Options Reviewed</vt:lpstr>
      <vt:lpstr>Theoretical Designs to Meet Minimum Requirements….</vt:lpstr>
      <vt:lpstr>Testing Results---Summary</vt:lpstr>
      <vt:lpstr>Comparing the Best Options  (60kW at 0°C)</vt:lpstr>
      <vt:lpstr>Comparing the Best Options  (60kW at 20°C)</vt:lpstr>
      <vt:lpstr>Comparing the Best Options  (100kW at 20°C)</vt:lpstr>
      <vt:lpstr>EIS Plots</vt:lpstr>
      <vt:lpstr>What about 150kW out of a JSR?</vt:lpstr>
      <vt:lpstr>At 150kW….(4kW/kg)</vt:lpstr>
      <vt:lpstr>About the JSR Capacitor</vt:lpstr>
      <vt:lpstr>About the JSR Capacitor</vt:lpstr>
      <vt:lpstr>Capacitor Schematic</vt:lpstr>
      <vt:lpstr>Moving Forward</vt:lpstr>
      <vt:lpstr>Phase 2 Li-ion Options</vt:lpstr>
      <vt:lpstr>Phase 2 Goals</vt:lpstr>
      <vt:lpstr>Phase 2 Goals</vt:lpstr>
      <vt:lpstr>The 18Ah cell at 20°C (we can expect 7-10% more energy at 35°C)</vt:lpstr>
      <vt:lpstr>Effect of Temperature at High Rates</vt:lpstr>
      <vt:lpstr>Summary… </vt:lpstr>
      <vt:lpstr>Physical Packaging</vt:lpstr>
      <vt:lpstr>Electrical Architecture</vt:lpstr>
      <vt:lpstr>300 kW Converter Module</vt:lpstr>
      <vt:lpstr>Precharge Module</vt:lpstr>
      <vt:lpstr>Capacitor Schematic</vt:lpstr>
      <vt:lpstr>CERDEC 2.0 - Phase 1 Packing and Electrical Integration</vt:lpstr>
      <vt:lpstr>Energy Storage System Interface</vt:lpstr>
      <vt:lpstr>CERDEC 2.0 - Phase 2</vt:lpstr>
      <vt:lpstr>System Architecture / Overview</vt:lpstr>
      <vt:lpstr>Wiring Interface List (to be updated with final)</vt:lpstr>
      <vt:lpstr>Interface 1, LC1: Cooling - pcka/esl</vt:lpstr>
      <vt:lpstr>Interface 2, P1: 270V source - pcka</vt:lpstr>
      <vt:lpstr>Interface 3, P2: Load Connection - pcka</vt:lpstr>
      <vt:lpstr>Interface 4, P3:  power from capacitors - esl</vt:lpstr>
      <vt:lpstr>Interface 5, P4:  capacitor precharge MODULE in - pcka</vt:lpstr>
      <vt:lpstr>Interface 6, P5:  capacitor precharge MODULE out - pcka</vt:lpstr>
      <vt:lpstr>Interface 7, CP1:  control power in to control block - esl</vt:lpstr>
      <vt:lpstr>Interface 8, CP2:  control power from block to conv. - PCka</vt:lpstr>
      <vt:lpstr>Interface 9 &amp; 10, CP3 &amp; CP4:  control power from block TO BMS /  Gui panel - esl</vt:lpstr>
      <vt:lpstr>Interface 11, CP5:  control power from block to  precharge  MODULE - pcka</vt:lpstr>
      <vt:lpstr>Interface 12, C1:  Current sense - pcka</vt:lpstr>
      <vt:lpstr>Interface 13, C2:  emergency stop - pcka/usg (BRB)</vt:lpstr>
      <vt:lpstr>Interface 14 &amp; 15, C3 &amp; C4:  can  comms line - esl</vt:lpstr>
      <vt:lpstr>Interface 16, I1: comms line capacitor bank to bms - esl</vt:lpstr>
      <vt:lpstr>Interface 17, I2:  bms/cms protection contactor control - esl</vt:lpstr>
      <vt:lpstr>Interface 18, I3:  precharge MODULE to converter comms - pcka</vt:lpstr>
      <vt:lpstr>Interface 19, I4:  bms pOWER and comms - ESL</vt:lpstr>
      <vt:lpstr>OPERATING MODES:</vt:lpstr>
      <vt:lpstr>Operating modes</vt:lpstr>
      <vt:lpstr>Test and Integration Plans</vt:lpstr>
      <vt:lpstr>Test and Integration-Task #1, Design</vt:lpstr>
      <vt:lpstr>Test and Integration-Task #1, Design</vt:lpstr>
      <vt:lpstr>Test and Integration-Task #1, Design</vt:lpstr>
      <vt:lpstr>Test and Integration-Task #2, Assembly and Test</vt:lpstr>
      <vt:lpstr>Test and Integration-Task #2, Assembly and Test</vt:lpstr>
      <vt:lpstr>Schedule</vt:lpstr>
      <vt:lpstr>Closeout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Puglia,Frank</cp:lastModifiedBy>
  <cp:revision>239</cp:revision>
  <cp:lastPrinted>2018-05-23T19:54:45Z</cp:lastPrinted>
  <dcterms:created xsi:type="dcterms:W3CDTF">2018-06-29T18:03:05Z</dcterms:created>
  <dcterms:modified xsi:type="dcterms:W3CDTF">2019-09-17T23:49:11Z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y fmtid="{D5CDD505-2E9C-101B-9397-08002B2CF9AE}" pid="3" name="Revision">
    <vt:lpwstr>***</vt:lpwstr>
  </property>
</Properties>
</file>